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2" r:id="rId2"/>
    <p:sldId id="293" r:id="rId3"/>
    <p:sldId id="287" r:id="rId4"/>
    <p:sldId id="270" r:id="rId5"/>
    <p:sldId id="272" r:id="rId6"/>
    <p:sldId id="273" r:id="rId7"/>
    <p:sldId id="277" r:id="rId8"/>
    <p:sldId id="288" r:id="rId9"/>
    <p:sldId id="286" r:id="rId10"/>
    <p:sldId id="274" r:id="rId11"/>
    <p:sldId id="275" r:id="rId12"/>
    <p:sldId id="289" r:id="rId13"/>
    <p:sldId id="256" r:id="rId14"/>
    <p:sldId id="258" r:id="rId15"/>
    <p:sldId id="259" r:id="rId16"/>
    <p:sldId id="278" r:id="rId17"/>
    <p:sldId id="279" r:id="rId18"/>
    <p:sldId id="281" r:id="rId19"/>
    <p:sldId id="282" r:id="rId20"/>
    <p:sldId id="265" r:id="rId21"/>
    <p:sldId id="267" r:id="rId22"/>
    <p:sldId id="268" r:id="rId23"/>
    <p:sldId id="26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황 현민" initials="황현" lastIdx="1" clrIdx="0">
    <p:extLst>
      <p:ext uri="{19B8F6BF-5375-455C-9EA6-DF929625EA0E}">
        <p15:presenceInfo xmlns:p15="http://schemas.microsoft.com/office/powerpoint/2012/main" userId="1a91f7c51f01b0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44" autoAdjust="0"/>
    <p:restoredTop sz="94660"/>
  </p:normalViewPr>
  <p:slideViewPr>
    <p:cSldViewPr snapToGrid="0">
      <p:cViewPr>
        <p:scale>
          <a:sx n="100" d="100"/>
          <a:sy n="100" d="100"/>
        </p:scale>
        <p:origin x="145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6B2B3-3D29-46EF-B637-1563C91F3D1A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E81AD-4D63-478A-9CEF-96FA85D41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35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A19DB-4A3B-40A1-A5C9-5EE7B9260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870A18-FC5D-4337-8017-E7649B4E2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D4CC79-4BA4-472A-B0E6-B04AB259D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87A60-87DD-46C7-88F2-314847AC6F80}" type="datetime1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333B2D-CA5A-45FC-A3C7-431613EDE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C487C-5F53-42A6-9E8C-8F168F73C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449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89609-4989-4804-ABF1-DF326668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D6ED04-C29E-43F1-A20F-051591C4F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CCD2B5-1AB7-482E-B334-BA2419306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52CA0-7596-458D-A579-5CAE5BCD817D}" type="datetime1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A573EA-6D02-4112-B5E4-A294DB5AE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D9F6D9-1C13-4361-82D3-0350F609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28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851EB82-2F7C-4FC7-B65E-75A51FFC3B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233E18-5200-441A-ABCE-69837EF54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D912C3-291E-433D-81F2-585C3BA51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2146-A23E-49B1-90AB-FD51FBD65FA7}" type="datetime1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2FE367-1E2A-45F5-982A-8AB87610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1FD0B4-F796-4D71-B6B3-DA670F6E9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835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97087-BBA5-461A-BEF7-778DE92EE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B6E859-842B-4C80-91F5-6BD09E610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564B45-C6C4-4EF4-98B0-6DBCA2BF8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C1F67-89F5-47CE-9488-406385100E1C}" type="datetime1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DCBF8F-DDE7-457F-B3A6-2BA8A347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E24D6D-C369-406E-97F7-F7D785E93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931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92275-E3D0-4281-BBB2-016FB8AE8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A17551-3E65-4B9B-8D92-C282D0C0E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5D47CD-D60B-49E7-8BFE-B485278F4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8EC4A-7BA4-40A3-A8C4-B5419EBD6561}" type="datetime1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406C69-3666-4AA1-8867-F5676FFDC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B5AC60-C8A5-4F0D-9878-F69EC9C48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450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F8BF77-A42D-4290-ACD2-6A0B6C52E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8A8070-3201-4339-B1B0-E89AED71EE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BC6847-098E-47A9-B4A9-8F95C4680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BA2CC5-2E23-48B5-901C-4C190C56D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EFE94-0411-457B-B635-4EA8636A50B7}" type="datetime1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15D5E4-9A02-4319-8F59-923C4E245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A9431A-7003-4A30-A196-D3C2EB5EE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14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7AE89-C47D-4A94-B956-38192969A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83D583-EC91-41B3-A917-961BC3DC5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2B97E8-5F07-4462-8C29-98F5B1B77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86C289-6C2D-4D05-A712-701ACC19F3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A575EF-799D-4905-A924-C6B88546D6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20641D-15E0-45A2-BD6D-CB40708FF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F130-2FF7-4200-AE0A-5A2005B00E33}" type="datetime1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E06BB5-665E-43E8-A202-327394E6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DDEAF1-13E2-4038-ACCD-D33D5816D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70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A7CF9-5018-4CFE-88A4-84BDC161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6DAFF92-8E8A-433B-82C1-7F87E886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8E71C-3C1F-421E-B3C2-6785B09993A0}" type="datetime1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F68B27-56E4-41F7-AB05-E4968B7A7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BC230E-483E-4538-AAB3-81F5D914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823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6F43DA-C0A7-4B1B-B085-47B210C56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130B-0607-4C35-AB0A-FE3B5AAFF08A}" type="datetime1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99F4E1F-8E9B-4A75-96D9-CBB715D2D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5A8329-3EE3-48A6-ADD8-7EDA852D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679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B6717-4672-45BA-AE7F-69E44C75B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EED2A4-04E1-4E65-B89D-70A5DB834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1CAE05-3CD7-4D10-9E0E-857F9FE13B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E0DB08-8A74-42F6-BFDB-403F256ED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59D94-2236-4AAE-B2DB-DFAA37E4CA98}" type="datetime1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C0B3AA-7186-42DF-9D1E-0AA2FCF91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F59DA9-C05B-40D4-BBB8-F190AE5BC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708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24819-546C-41B2-BFB5-71D11CF34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38E131-D4EF-4224-95C7-6633924B26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161F8D-EC09-4DE8-A140-7926C1EE0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BE669C-9033-4072-A4F6-6761F5510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6F818-D33B-4AF7-8513-375407BBD791}" type="datetime1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852F11-354B-4FD0-90D4-FB4DC384F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26898D-E131-4C08-A6D4-F05E020B2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767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029133-2992-4FAC-8067-50F83E6D7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4DBE5A-0562-48F7-821A-E8BAA7C39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CE8F38-5BCC-44B5-8D5B-EF94336F5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533CC-1049-4F86-A6C8-56ECDC80F644}" type="datetime1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BDEF7C-25AF-4CA4-9A34-2B7A836A8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30BE98-2C9D-4D36-B455-E490954F2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9167D-0DBA-4455-B6F1-5D95C09792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85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A0FAF5-85C9-4449-98D3-5C8AABBB2865}"/>
              </a:ext>
            </a:extLst>
          </p:cNvPr>
          <p:cNvSpPr txBox="1"/>
          <p:nvPr/>
        </p:nvSpPr>
        <p:spPr>
          <a:xfrm>
            <a:off x="548640" y="38100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Lot. </a:t>
            </a:r>
            <a:r>
              <a:rPr lang="ko-KR" altLang="en-US" dirty="0"/>
              <a:t>부여 방법</a:t>
            </a: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9891E5-C4AC-4834-8EB1-19BD6875C363}"/>
              </a:ext>
            </a:extLst>
          </p:cNvPr>
          <p:cNvGraphicFramePr>
            <a:graphicFrameLocks noGrp="1"/>
          </p:cNvGraphicFramePr>
          <p:nvPr/>
        </p:nvGraphicFramePr>
        <p:xfrm>
          <a:off x="548640" y="966153"/>
          <a:ext cx="10688323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0702">
                  <a:extLst>
                    <a:ext uri="{9D8B030D-6E8A-4147-A177-3AD203B41FA5}">
                      <a16:colId xmlns:a16="http://schemas.microsoft.com/office/drawing/2014/main" val="883338040"/>
                    </a:ext>
                  </a:extLst>
                </a:gridCol>
                <a:gridCol w="930702">
                  <a:extLst>
                    <a:ext uri="{9D8B030D-6E8A-4147-A177-3AD203B41FA5}">
                      <a16:colId xmlns:a16="http://schemas.microsoft.com/office/drawing/2014/main" val="989831083"/>
                    </a:ext>
                  </a:extLst>
                </a:gridCol>
                <a:gridCol w="930702">
                  <a:extLst>
                    <a:ext uri="{9D8B030D-6E8A-4147-A177-3AD203B41FA5}">
                      <a16:colId xmlns:a16="http://schemas.microsoft.com/office/drawing/2014/main" val="3914574921"/>
                    </a:ext>
                  </a:extLst>
                </a:gridCol>
                <a:gridCol w="930702">
                  <a:extLst>
                    <a:ext uri="{9D8B030D-6E8A-4147-A177-3AD203B41FA5}">
                      <a16:colId xmlns:a16="http://schemas.microsoft.com/office/drawing/2014/main" val="674171717"/>
                    </a:ext>
                  </a:extLst>
                </a:gridCol>
                <a:gridCol w="465351">
                  <a:extLst>
                    <a:ext uri="{9D8B030D-6E8A-4147-A177-3AD203B41FA5}">
                      <a16:colId xmlns:a16="http://schemas.microsoft.com/office/drawing/2014/main" val="3961558066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398636114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2218801369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2152813049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3393543112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241947614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2183748855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328779916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2817036301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3838263873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3274572921"/>
                    </a:ext>
                  </a:extLst>
                </a:gridCol>
                <a:gridCol w="590924">
                  <a:extLst>
                    <a:ext uri="{9D8B030D-6E8A-4147-A177-3AD203B41FA5}">
                      <a16:colId xmlns:a16="http://schemas.microsoft.com/office/drawing/2014/main" val="2666793109"/>
                    </a:ext>
                  </a:extLst>
                </a:gridCol>
              </a:tblGrid>
              <a:tr h="17907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1) FORMAT (10 BYTE)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34959974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  <a:endParaRPr 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en-US" altLang="ko-KR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  <a:endParaRPr 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  <a:endParaRPr lang="en-US" sz="12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909042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2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21777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EBE7B34-F370-4512-BC5E-481A20151152}"/>
              </a:ext>
            </a:extLst>
          </p:cNvPr>
          <p:cNvSpPr txBox="1"/>
          <p:nvPr/>
        </p:nvSpPr>
        <p:spPr>
          <a:xfrm>
            <a:off x="548640" y="1676400"/>
            <a:ext cx="4297971" cy="4575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생산년도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2010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부터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생산월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1~9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월은 아라비아 숫자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‘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O’ 11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‘N’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‘D’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ITEM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구분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ACF = F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생산일자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⑤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Serial Number in a day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코팅공정 순번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포장코드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5F659B-1ACF-4D38-BF1E-818E96DD315B}"/>
              </a:ext>
            </a:extLst>
          </p:cNvPr>
          <p:cNvGraphicFramePr>
            <a:graphicFrameLocks noGrp="1"/>
          </p:cNvGraphicFramePr>
          <p:nvPr/>
        </p:nvGraphicFramePr>
        <p:xfrm>
          <a:off x="1717040" y="4658201"/>
          <a:ext cx="4998720" cy="1935641"/>
        </p:xfrm>
        <a:graphic>
          <a:graphicData uri="http://schemas.openxmlformats.org/drawingml/2006/table">
            <a:tbl>
              <a:tblPr/>
              <a:tblGrid>
                <a:gridCol w="454429">
                  <a:extLst>
                    <a:ext uri="{9D8B030D-6E8A-4147-A177-3AD203B41FA5}">
                      <a16:colId xmlns:a16="http://schemas.microsoft.com/office/drawing/2014/main" val="2912553630"/>
                    </a:ext>
                  </a:extLst>
                </a:gridCol>
                <a:gridCol w="454429">
                  <a:extLst>
                    <a:ext uri="{9D8B030D-6E8A-4147-A177-3AD203B41FA5}">
                      <a16:colId xmlns:a16="http://schemas.microsoft.com/office/drawing/2014/main" val="4226678684"/>
                    </a:ext>
                  </a:extLst>
                </a:gridCol>
                <a:gridCol w="454429">
                  <a:extLst>
                    <a:ext uri="{9D8B030D-6E8A-4147-A177-3AD203B41FA5}">
                      <a16:colId xmlns:a16="http://schemas.microsoft.com/office/drawing/2014/main" val="4285260424"/>
                    </a:ext>
                  </a:extLst>
                </a:gridCol>
                <a:gridCol w="1136073">
                  <a:extLst>
                    <a:ext uri="{9D8B030D-6E8A-4147-A177-3AD203B41FA5}">
                      <a16:colId xmlns:a16="http://schemas.microsoft.com/office/drawing/2014/main" val="59086161"/>
                    </a:ext>
                  </a:extLst>
                </a:gridCol>
                <a:gridCol w="908858">
                  <a:extLst>
                    <a:ext uri="{9D8B030D-6E8A-4147-A177-3AD203B41FA5}">
                      <a16:colId xmlns:a16="http://schemas.microsoft.com/office/drawing/2014/main" val="2407975538"/>
                    </a:ext>
                  </a:extLst>
                </a:gridCol>
                <a:gridCol w="681644">
                  <a:extLst>
                    <a:ext uri="{9D8B030D-6E8A-4147-A177-3AD203B41FA5}">
                      <a16:colId xmlns:a16="http://schemas.microsoft.com/office/drawing/2014/main" val="1112325987"/>
                    </a:ext>
                  </a:extLst>
                </a:gridCol>
                <a:gridCol w="908858">
                  <a:extLst>
                    <a:ext uri="{9D8B030D-6E8A-4147-A177-3AD203B41FA5}">
                      <a16:colId xmlns:a16="http://schemas.microsoft.com/office/drawing/2014/main" val="1816587795"/>
                    </a:ext>
                  </a:extLst>
                </a:gridCol>
              </a:tblGrid>
              <a:tr h="4354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Width (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카트리지</a:t>
                      </a:r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Width (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Length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카트리지 구분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692223"/>
                  </a:ext>
                </a:extLst>
              </a:tr>
              <a:tr h="2495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1.90mm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일체형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947305"/>
                  </a:ext>
                </a:extLst>
              </a:tr>
              <a:tr h="2495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1.90mm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일체형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9065156"/>
                  </a:ext>
                </a:extLst>
              </a:tr>
              <a:tr h="2495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2.55mm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비일체형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4995758"/>
                  </a:ext>
                </a:extLst>
              </a:tr>
              <a:tr h="2495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2.00mm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일체형</a:t>
                      </a:r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샌딩</a:t>
                      </a:r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120144"/>
                  </a:ext>
                </a:extLst>
              </a:tr>
              <a:tr h="225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2.55mm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일체형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19281"/>
                  </a:ext>
                </a:extLst>
              </a:tr>
              <a:tr h="2761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</a:t>
                      </a:r>
                      <a:r>
                        <a:rPr lang="ko-KR" alt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2.55mm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2.0mm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일체형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64795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3FCA9E8-31D1-4689-9595-1AA3DC27AF07}"/>
              </a:ext>
            </a:extLst>
          </p:cNvPr>
          <p:cNvGraphicFramePr>
            <a:graphicFrameLocks noGrp="1"/>
          </p:cNvGraphicFramePr>
          <p:nvPr/>
        </p:nvGraphicFramePr>
        <p:xfrm>
          <a:off x="7625892" y="3831705"/>
          <a:ext cx="4270399" cy="2874150"/>
        </p:xfrm>
        <a:graphic>
          <a:graphicData uri="http://schemas.openxmlformats.org/drawingml/2006/table">
            <a:tbl>
              <a:tblPr/>
              <a:tblGrid>
                <a:gridCol w="1220114">
                  <a:extLst>
                    <a:ext uri="{9D8B030D-6E8A-4147-A177-3AD203B41FA5}">
                      <a16:colId xmlns:a16="http://schemas.microsoft.com/office/drawing/2014/main" val="984987591"/>
                    </a:ext>
                  </a:extLst>
                </a:gridCol>
                <a:gridCol w="1830171">
                  <a:extLst>
                    <a:ext uri="{9D8B030D-6E8A-4147-A177-3AD203B41FA5}">
                      <a16:colId xmlns:a16="http://schemas.microsoft.com/office/drawing/2014/main" val="2888847708"/>
                    </a:ext>
                  </a:extLst>
                </a:gridCol>
                <a:gridCol w="1220114">
                  <a:extLst>
                    <a:ext uri="{9D8B030D-6E8A-4147-A177-3AD203B41FA5}">
                      <a16:colId xmlns:a16="http://schemas.microsoft.com/office/drawing/2014/main" val="3659733617"/>
                    </a:ext>
                  </a:extLst>
                </a:gridCol>
              </a:tblGrid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회사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 Code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688318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</a:t>
                      </a:r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탕정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599616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소주</a:t>
                      </a:r>
                      <a:r>
                        <a:rPr lang="en-US" altLang="ko-KR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SSM), </a:t>
                      </a:r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2671089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소주</a:t>
                      </a:r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SSL)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8930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OLED </a:t>
                      </a:r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向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839940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베이징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983787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930896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CEC panda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0709721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CSOT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76183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HKC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1057031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D57A3C-8578-4FF1-B858-9E222E2B0492}"/>
              </a:ext>
            </a:extLst>
          </p:cNvPr>
          <p:cNvSpPr/>
          <p:nvPr/>
        </p:nvSpPr>
        <p:spPr>
          <a:xfrm>
            <a:off x="7625892" y="3201854"/>
            <a:ext cx="1386918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⑦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고객사 코드</a:t>
            </a:r>
          </a:p>
        </p:txBody>
      </p:sp>
    </p:spTree>
    <p:extLst>
      <p:ext uri="{BB962C8B-B14F-4D97-AF65-F5344CB8AC3E}">
        <p14:creationId xmlns:p14="http://schemas.microsoft.com/office/powerpoint/2010/main" val="4236681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FA956F-9E66-4388-AFA4-F90D1E6A7D45}"/>
              </a:ext>
            </a:extLst>
          </p:cNvPr>
          <p:cNvSpPr txBox="1"/>
          <p:nvPr/>
        </p:nvSpPr>
        <p:spPr>
          <a:xfrm>
            <a:off x="289367" y="231494"/>
            <a:ext cx="337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TP-408A(200M) @PP Box </a:t>
            </a:r>
            <a:r>
              <a:rPr lang="ko-KR" altLang="en-US" dirty="0"/>
              <a:t>라벨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1864CC-5D36-46BC-BD65-E02CE57E07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4" t="8222" r="10987" b="10890"/>
          <a:stretch/>
        </p:blipFill>
        <p:spPr>
          <a:xfrm rot="16200000">
            <a:off x="837938" y="1352070"/>
            <a:ext cx="3582857" cy="46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55908F-42FB-44F0-8C05-842EE0D5ACD0}"/>
              </a:ext>
            </a:extLst>
          </p:cNvPr>
          <p:cNvSpPr txBox="1"/>
          <p:nvPr/>
        </p:nvSpPr>
        <p:spPr>
          <a:xfrm>
            <a:off x="289366" y="1531309"/>
            <a:ext cx="97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9CF514-14E7-437B-91CD-8C4F322145B1}"/>
              </a:ext>
            </a:extLst>
          </p:cNvPr>
          <p:cNvSpPr txBox="1"/>
          <p:nvPr/>
        </p:nvSpPr>
        <p:spPr>
          <a:xfrm>
            <a:off x="372096" y="644755"/>
            <a:ext cx="895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변경안</a:t>
            </a:r>
            <a:r>
              <a:rPr lang="ko-KR" altLang="en-US" dirty="0"/>
              <a:t> 바코드 없음</a:t>
            </a:r>
          </a:p>
        </p:txBody>
      </p:sp>
    </p:spTree>
    <p:extLst>
      <p:ext uri="{BB962C8B-B14F-4D97-AF65-F5344CB8AC3E}">
        <p14:creationId xmlns:p14="http://schemas.microsoft.com/office/powerpoint/2010/main" val="2995721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FE765D-B44E-4F3B-9178-6934C3FA680B}"/>
              </a:ext>
            </a:extLst>
          </p:cNvPr>
          <p:cNvSpPr txBox="1"/>
          <p:nvPr/>
        </p:nvSpPr>
        <p:spPr>
          <a:xfrm>
            <a:off x="289367" y="231494"/>
            <a:ext cx="4269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TP-408A(200M) @ICE Box(</a:t>
            </a:r>
            <a:r>
              <a:rPr lang="ko-KR" altLang="en-US" dirty="0" err="1"/>
              <a:t>대박스</a:t>
            </a:r>
            <a:r>
              <a:rPr lang="en-US" altLang="ko-KR" dirty="0"/>
              <a:t>) </a:t>
            </a:r>
            <a:r>
              <a:rPr lang="ko-KR" altLang="en-US" dirty="0"/>
              <a:t>라벨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6CF40C-5B15-49B2-94D1-7BB85D8A98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9" t="2741" r="15136" b="4370"/>
          <a:stretch/>
        </p:blipFill>
        <p:spPr>
          <a:xfrm rot="16200000">
            <a:off x="1125348" y="141921"/>
            <a:ext cx="3368038" cy="50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D9607A-5B39-450A-8D9A-7C93F8BDD2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4" t="6666" r="17111" b="11778"/>
          <a:stretch/>
        </p:blipFill>
        <p:spPr>
          <a:xfrm rot="16200000">
            <a:off x="1784018" y="3081156"/>
            <a:ext cx="2050697" cy="5040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F80C7D-9446-4A2D-9247-8172620D6A9A}"/>
              </a:ext>
            </a:extLst>
          </p:cNvPr>
          <p:cNvSpPr txBox="1"/>
          <p:nvPr/>
        </p:nvSpPr>
        <p:spPr>
          <a:xfrm>
            <a:off x="289366" y="610515"/>
            <a:ext cx="2821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양식으로 따름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A8AF8DF-B9DC-45AA-9019-6D20A55BE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822026"/>
              </p:ext>
            </p:extLst>
          </p:nvPr>
        </p:nvGraphicFramePr>
        <p:xfrm>
          <a:off x="5582194" y="1972220"/>
          <a:ext cx="6501707" cy="3664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284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1821679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894826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042918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480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30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1~14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32401002000001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ACF Part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No.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30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15~16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S2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고객요청 고정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DATA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S2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30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17~19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I9O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생산일자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A(2011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)/7(7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)/1(1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 체계 참조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30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448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BOX No.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출하된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BOX No.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30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23~26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0060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갯수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30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27~28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지정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</a:tbl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2AFF2C5-00B4-4C30-B7ED-7BD0E5D99171}"/>
              </a:ext>
            </a:extLst>
          </p:cNvPr>
          <p:cNvCxnSpPr>
            <a:cxnSpLocks/>
          </p:cNvCxnSpPr>
          <p:nvPr/>
        </p:nvCxnSpPr>
        <p:spPr>
          <a:xfrm>
            <a:off x="289366" y="932700"/>
            <a:ext cx="5040001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22BFC45-122C-4099-B992-C6CB08683CCF}"/>
              </a:ext>
            </a:extLst>
          </p:cNvPr>
          <p:cNvCxnSpPr>
            <a:cxnSpLocks/>
          </p:cNvCxnSpPr>
          <p:nvPr/>
        </p:nvCxnSpPr>
        <p:spPr>
          <a:xfrm flipH="1" flipV="1">
            <a:off x="199473" y="1004905"/>
            <a:ext cx="23749" cy="334103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DB913A7-6E97-4778-932B-734788249E6F}"/>
              </a:ext>
            </a:extLst>
          </p:cNvPr>
          <p:cNvSpPr txBox="1"/>
          <p:nvPr/>
        </p:nvSpPr>
        <p:spPr>
          <a:xfrm>
            <a:off x="2667547" y="646026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135mm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49509C-4D72-4FEE-A96C-2963D863FAB8}"/>
              </a:ext>
            </a:extLst>
          </p:cNvPr>
          <p:cNvSpPr txBox="1"/>
          <p:nvPr/>
        </p:nvSpPr>
        <p:spPr>
          <a:xfrm>
            <a:off x="-477611" y="2280039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FF71866-DD92-4FA8-9A33-193F4FA0E318}"/>
              </a:ext>
            </a:extLst>
          </p:cNvPr>
          <p:cNvCxnSpPr>
            <a:cxnSpLocks/>
          </p:cNvCxnSpPr>
          <p:nvPr/>
        </p:nvCxnSpPr>
        <p:spPr>
          <a:xfrm>
            <a:off x="289366" y="4516588"/>
            <a:ext cx="5040001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503B76-C06C-48CC-8C89-09BECE766B38}"/>
              </a:ext>
            </a:extLst>
          </p:cNvPr>
          <p:cNvCxnSpPr>
            <a:cxnSpLocks/>
          </p:cNvCxnSpPr>
          <p:nvPr/>
        </p:nvCxnSpPr>
        <p:spPr>
          <a:xfrm flipH="1" flipV="1">
            <a:off x="199473" y="4588793"/>
            <a:ext cx="23749" cy="2052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C9FBE6-1788-4B28-9FA1-7F733613BC40}"/>
              </a:ext>
            </a:extLst>
          </p:cNvPr>
          <p:cNvSpPr txBox="1"/>
          <p:nvPr/>
        </p:nvSpPr>
        <p:spPr>
          <a:xfrm>
            <a:off x="2667547" y="4270554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100mm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516F7C-8D9C-4840-8EF5-9E41B2275649}"/>
              </a:ext>
            </a:extLst>
          </p:cNvPr>
          <p:cNvSpPr txBox="1"/>
          <p:nvPr/>
        </p:nvSpPr>
        <p:spPr>
          <a:xfrm>
            <a:off x="-477611" y="5863927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627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D4F09-8272-4563-8957-6A4F38835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03FB8A0-7596-493E-A3CF-C8DD303913E0}"/>
              </a:ext>
            </a:extLst>
          </p:cNvPr>
          <p:cNvSpPr txBox="1">
            <a:spLocks/>
          </p:cNvSpPr>
          <p:nvPr/>
        </p:nvSpPr>
        <p:spPr>
          <a:xfrm>
            <a:off x="838200" y="23892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고객사 </a:t>
            </a:r>
            <a:r>
              <a:rPr lang="en-US" altLang="ko-KR" dirty="0"/>
              <a:t>: SDC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963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1631FCE-6BBA-49F8-8A2B-6FB69D5C52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8" t="16250" r="21296" b="34940"/>
          <a:stretch/>
        </p:blipFill>
        <p:spPr>
          <a:xfrm rot="16200000">
            <a:off x="203302" y="912409"/>
            <a:ext cx="3519475" cy="33473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3105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TP-400E(270M) @REEL </a:t>
            </a:r>
            <a:r>
              <a:rPr lang="ko-KR" altLang="en-US" dirty="0"/>
              <a:t>라벨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D7C4EC-FB9E-4A4E-AC24-A8C5E8CF4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069263"/>
              </p:ext>
            </p:extLst>
          </p:nvPr>
        </p:nvGraphicFramePr>
        <p:xfrm>
          <a:off x="4902926" y="231495"/>
          <a:ext cx="6999708" cy="6585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945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037813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0201002240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11~14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J100(SDI)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Vendor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E1B4 (KUKDO)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제조라인 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 : Main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공장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 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관리선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이탈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Y 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미검사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평시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): 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PCN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변경점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차수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  <a:tr h="83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19~21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JAB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(=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출하검사일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J:19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A:10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B:11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244789"/>
                  </a:ext>
                </a:extLst>
              </a:tr>
              <a:tr h="1402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22~27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1SE101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SE: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코드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101: Product No.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SDI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(P101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주의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P1011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의 경우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PA01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표기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(A:10, B:11, C:12, …)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861848"/>
                  </a:ext>
                </a:extLst>
              </a:tr>
              <a:tr h="52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28~30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270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길이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270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42499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0E31CB2-FBDB-40D4-BF82-CABE7FE0CEA8}"/>
              </a:ext>
            </a:extLst>
          </p:cNvPr>
          <p:cNvSpPr txBox="1"/>
          <p:nvPr/>
        </p:nvSpPr>
        <p:spPr>
          <a:xfrm>
            <a:off x="279205" y="4411667"/>
            <a:ext cx="279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바코드 입력 제조일</a:t>
            </a:r>
            <a:r>
              <a:rPr lang="en-US" altLang="ko-KR" sz="1000" b="1" dirty="0"/>
              <a:t>(=</a:t>
            </a:r>
            <a:r>
              <a:rPr lang="ko-KR" altLang="en-US" sz="1000" b="1" dirty="0"/>
              <a:t>출하검사일</a:t>
            </a:r>
            <a:r>
              <a:rPr lang="en-US" altLang="ko-KR" sz="1000" b="1" dirty="0"/>
              <a:t>) or </a:t>
            </a:r>
            <a:r>
              <a:rPr lang="ko-KR" altLang="en-US" sz="1000" b="1" dirty="0"/>
              <a:t>출하일</a:t>
            </a:r>
            <a:endParaRPr lang="en-US" altLang="ko-KR" sz="1000" b="1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6D0C130-DAE7-4752-B86A-26105976D982}"/>
              </a:ext>
            </a:extLst>
          </p:cNvPr>
          <p:cNvGraphicFramePr>
            <a:graphicFrameLocks noGrp="1"/>
          </p:cNvGraphicFramePr>
          <p:nvPr/>
        </p:nvGraphicFramePr>
        <p:xfrm>
          <a:off x="289365" y="4698645"/>
          <a:ext cx="3606800" cy="2118193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6686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68034287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3008082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83120073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19763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1143161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89754593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323422065"/>
                    </a:ext>
                  </a:extLst>
                </a:gridCol>
              </a:tblGrid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617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8263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20278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565868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00844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130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74703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05304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453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258942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932878"/>
                  </a:ext>
                </a:extLst>
              </a:tr>
            </a:tbl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1703802-B7FE-4447-9510-A345B42B01A4}"/>
              </a:ext>
            </a:extLst>
          </p:cNvPr>
          <p:cNvCxnSpPr/>
          <p:nvPr/>
        </p:nvCxnSpPr>
        <p:spPr>
          <a:xfrm>
            <a:off x="312608" y="741064"/>
            <a:ext cx="331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5CFC9F3-0EC7-44B8-B66B-F98F04824718}"/>
              </a:ext>
            </a:extLst>
          </p:cNvPr>
          <p:cNvCxnSpPr>
            <a:cxnSpLocks/>
          </p:cNvCxnSpPr>
          <p:nvPr/>
        </p:nvCxnSpPr>
        <p:spPr>
          <a:xfrm flipV="1">
            <a:off x="222715" y="813269"/>
            <a:ext cx="0" cy="3564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778E26-8F02-4EB2-A362-B7A31B810341}"/>
              </a:ext>
            </a:extLst>
          </p:cNvPr>
          <p:cNvSpPr txBox="1"/>
          <p:nvPr/>
        </p:nvSpPr>
        <p:spPr>
          <a:xfrm>
            <a:off x="1998331" y="49929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52mm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4B36F1-C6DE-40D5-8CFD-5659A4A16E95}"/>
              </a:ext>
            </a:extLst>
          </p:cNvPr>
          <p:cNvSpPr txBox="1"/>
          <p:nvPr/>
        </p:nvSpPr>
        <p:spPr>
          <a:xfrm>
            <a:off x="-454369" y="208840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205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333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TP-400E(270M) @PP Box </a:t>
            </a:r>
            <a:r>
              <a:rPr lang="ko-KR" altLang="en-US" dirty="0"/>
              <a:t>라벨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D7C4EC-FB9E-4A4E-AC24-A8C5E8CF4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902922"/>
              </p:ext>
            </p:extLst>
          </p:nvPr>
        </p:nvGraphicFramePr>
        <p:xfrm>
          <a:off x="4699322" y="231494"/>
          <a:ext cx="7203312" cy="6601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43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43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0201002240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43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11~14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J100(SDI)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Vendor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E1B4 (KUKDO)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43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제조라인 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 : Main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공장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43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 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43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관리선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이탈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Y 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미검사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평시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): 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43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PCN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변경점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차수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  <a:tr h="8731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19~21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JAB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(=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출하검사일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J:19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A:10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B:11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244789"/>
                  </a:ext>
                </a:extLst>
              </a:tr>
              <a:tr h="1189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22~27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1SE106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SE: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코드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106: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그날 생산된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박스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No.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주의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:100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부터 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861848"/>
                  </a:ext>
                </a:extLst>
              </a:tr>
              <a:tr h="715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28~30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길이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R:27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(270M REEL 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 포장했다는 뜻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42499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7436F00F-FCE7-4F49-BDB7-B050C8803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6" t="6681" r="13488" b="16863"/>
          <a:stretch/>
        </p:blipFill>
        <p:spPr>
          <a:xfrm rot="16200000">
            <a:off x="798745" y="247622"/>
            <a:ext cx="3231485" cy="4250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29AF3C-A0D7-4122-B902-C11F3094F1FA}"/>
              </a:ext>
            </a:extLst>
          </p:cNvPr>
          <p:cNvSpPr txBox="1"/>
          <p:nvPr/>
        </p:nvSpPr>
        <p:spPr>
          <a:xfrm>
            <a:off x="279205" y="4411667"/>
            <a:ext cx="4333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바코드 입력 제조일</a:t>
            </a:r>
            <a:r>
              <a:rPr lang="en-US" altLang="ko-KR" sz="1000" b="1" dirty="0"/>
              <a:t>(=</a:t>
            </a:r>
            <a:r>
              <a:rPr lang="ko-KR" altLang="en-US" sz="1000" b="1" dirty="0"/>
              <a:t>출하검사일</a:t>
            </a:r>
            <a:r>
              <a:rPr lang="en-US" altLang="ko-KR" sz="1000" b="1" dirty="0"/>
              <a:t>) or </a:t>
            </a:r>
            <a:r>
              <a:rPr lang="ko-KR" altLang="en-US" sz="1000" b="1" dirty="0"/>
              <a:t>출하일 </a:t>
            </a:r>
            <a:r>
              <a:rPr lang="en-US" altLang="ko-KR" sz="1000" b="1" dirty="0"/>
              <a:t>&amp; REEL </a:t>
            </a:r>
            <a:r>
              <a:rPr lang="ko-KR" altLang="en-US" sz="1000" b="1" dirty="0"/>
              <a:t>단위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길이</a:t>
            </a:r>
            <a:r>
              <a:rPr lang="en-US" altLang="ko-KR" sz="1000" b="1" dirty="0"/>
              <a:t>)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A7F3264-C47A-4155-A232-23354979ABB8}"/>
              </a:ext>
            </a:extLst>
          </p:cNvPr>
          <p:cNvGraphicFramePr>
            <a:graphicFrameLocks noGrp="1"/>
          </p:cNvGraphicFramePr>
          <p:nvPr/>
        </p:nvGraphicFramePr>
        <p:xfrm>
          <a:off x="289365" y="4698645"/>
          <a:ext cx="3606800" cy="2118193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6686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68034287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3008082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83120073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19763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1143161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89754593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323422065"/>
                    </a:ext>
                  </a:extLst>
                </a:gridCol>
              </a:tblGrid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617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8263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20278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565868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00844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130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74703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05304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453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258942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932878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3846381-89C0-4218-914C-BDABA094AE5D}"/>
              </a:ext>
            </a:extLst>
          </p:cNvPr>
          <p:cNvCxnSpPr/>
          <p:nvPr/>
        </p:nvCxnSpPr>
        <p:spPr>
          <a:xfrm>
            <a:off x="312608" y="680104"/>
            <a:ext cx="421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F1CD1BE-88D5-4662-ACEE-B05B4C0296A7}"/>
              </a:ext>
            </a:extLst>
          </p:cNvPr>
          <p:cNvCxnSpPr>
            <a:cxnSpLocks/>
          </p:cNvCxnSpPr>
          <p:nvPr/>
        </p:nvCxnSpPr>
        <p:spPr>
          <a:xfrm flipV="1">
            <a:off x="222715" y="752309"/>
            <a:ext cx="0" cy="3276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296C3B-FC52-44C6-A56D-725F7680A0D7}"/>
              </a:ext>
            </a:extLst>
          </p:cNvPr>
          <p:cNvSpPr txBox="1"/>
          <p:nvPr/>
        </p:nvSpPr>
        <p:spPr>
          <a:xfrm>
            <a:off x="1998331" y="43833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30DBC-8718-4E16-A8D7-74E831EAE7A9}"/>
              </a:ext>
            </a:extLst>
          </p:cNvPr>
          <p:cNvSpPr txBox="1"/>
          <p:nvPr/>
        </p:nvSpPr>
        <p:spPr>
          <a:xfrm>
            <a:off x="-454369" y="202744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70mm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729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423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TP-400E(270M) @ICE Box(</a:t>
            </a:r>
            <a:r>
              <a:rPr lang="ko-KR" altLang="en-US" dirty="0" err="1"/>
              <a:t>대박스</a:t>
            </a:r>
            <a:r>
              <a:rPr lang="en-US" altLang="ko-KR" dirty="0"/>
              <a:t>) </a:t>
            </a:r>
            <a:r>
              <a:rPr lang="ko-KR" altLang="en-US" dirty="0"/>
              <a:t>라벨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D7C4EC-FB9E-4A4E-AC24-A8C5E8CF4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024045"/>
              </p:ext>
            </p:extLst>
          </p:nvPr>
        </p:nvGraphicFramePr>
        <p:xfrm>
          <a:off x="4699322" y="231495"/>
          <a:ext cx="7203312" cy="6238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0201002240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11~14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J100(SDI)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Vendor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E1B4 (KUKDO)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제조라인 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 : Main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공장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 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관리선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이탈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Y 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미검사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평시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): 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PCN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변경점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차수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  <a:tr h="863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19~21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JAM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포장일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J: 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A:10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B:11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244789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22~24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BOX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포장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001~999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861848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25~29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BOX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內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총길이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00001~99999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(=270M * 60EA)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424998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 코드 참고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*TP203C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유효기간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857493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77F3E7A-A134-45A0-A260-0BB01250E7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0" t="10225" r="19564" b="13655"/>
          <a:stretch/>
        </p:blipFill>
        <p:spPr>
          <a:xfrm rot="16200000">
            <a:off x="575635" y="440251"/>
            <a:ext cx="3679062" cy="425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528875-6DA1-4BA5-9E85-14528302F064}"/>
              </a:ext>
            </a:extLst>
          </p:cNvPr>
          <p:cNvSpPr txBox="1"/>
          <p:nvPr/>
        </p:nvSpPr>
        <p:spPr>
          <a:xfrm>
            <a:off x="279205" y="4411667"/>
            <a:ext cx="279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바코드 입력 제조일</a:t>
            </a:r>
            <a:r>
              <a:rPr lang="en-US" altLang="ko-KR" sz="1000" b="1" dirty="0"/>
              <a:t>(=</a:t>
            </a:r>
            <a:r>
              <a:rPr lang="ko-KR" altLang="en-US" sz="1000" b="1" dirty="0"/>
              <a:t>출하검사일</a:t>
            </a:r>
            <a:r>
              <a:rPr lang="en-US" altLang="ko-KR" sz="1000" b="1" dirty="0"/>
              <a:t>) or </a:t>
            </a:r>
            <a:r>
              <a:rPr lang="ko-KR" altLang="en-US" sz="1000" b="1" dirty="0"/>
              <a:t>출하일</a:t>
            </a:r>
            <a:endParaRPr lang="en-US" altLang="ko-KR" sz="1000" b="1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3A355E0-AB72-4B3B-B4B8-2DEFE0B59D34}"/>
              </a:ext>
            </a:extLst>
          </p:cNvPr>
          <p:cNvGraphicFramePr>
            <a:graphicFrameLocks noGrp="1"/>
          </p:cNvGraphicFramePr>
          <p:nvPr/>
        </p:nvGraphicFramePr>
        <p:xfrm>
          <a:off x="289365" y="4698645"/>
          <a:ext cx="3606800" cy="2118193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6686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68034287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3008082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83120073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19763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1143161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89754593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323422065"/>
                    </a:ext>
                  </a:extLst>
                </a:gridCol>
              </a:tblGrid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617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8263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20278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565868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00844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130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74703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05304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453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258942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932878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1F0DE5B-E3E0-43F8-A701-02BFF5CDE382}"/>
              </a:ext>
            </a:extLst>
          </p:cNvPr>
          <p:cNvCxnSpPr/>
          <p:nvPr/>
        </p:nvCxnSpPr>
        <p:spPr>
          <a:xfrm>
            <a:off x="312608" y="680104"/>
            <a:ext cx="421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FE3468C-1D87-43EC-A35F-CF7CC252F14B}"/>
              </a:ext>
            </a:extLst>
          </p:cNvPr>
          <p:cNvCxnSpPr>
            <a:cxnSpLocks/>
          </p:cNvCxnSpPr>
          <p:nvPr/>
        </p:nvCxnSpPr>
        <p:spPr>
          <a:xfrm flipV="1">
            <a:off x="222715" y="752309"/>
            <a:ext cx="0" cy="3600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A88A88C-7BF4-4598-BFFA-DD176FD0E36F}"/>
              </a:ext>
            </a:extLst>
          </p:cNvPr>
          <p:cNvSpPr txBox="1"/>
          <p:nvPr/>
        </p:nvSpPr>
        <p:spPr>
          <a:xfrm>
            <a:off x="1998331" y="438334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135mm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8DB63F-4B97-445D-8EC2-7FA5F885BB94}"/>
              </a:ext>
            </a:extLst>
          </p:cNvPr>
          <p:cNvSpPr txBox="1"/>
          <p:nvPr/>
        </p:nvSpPr>
        <p:spPr>
          <a:xfrm>
            <a:off x="-454369" y="202744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670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320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TP-500B (270M) @REEL </a:t>
            </a:r>
            <a:r>
              <a:rPr lang="ko-KR" altLang="en-US" dirty="0"/>
              <a:t>라벨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D7C4EC-FB9E-4A4E-AC24-A8C5E8CF4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042238"/>
              </p:ext>
            </p:extLst>
          </p:nvPr>
        </p:nvGraphicFramePr>
        <p:xfrm>
          <a:off x="4699322" y="231494"/>
          <a:ext cx="7203312" cy="6474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06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06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0201002487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06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11~14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J100(SDI)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Vendor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E1B4 (KUKDO)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06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제조라인 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 : Main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공장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06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 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20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관리선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이탈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Y 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미검사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평시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): 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06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PCN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변경점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차수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  <a:tr h="813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19~21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JAG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(=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출하검사일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J: 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A:10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G:16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244789"/>
                  </a:ext>
                </a:extLst>
              </a:tr>
              <a:tr h="1591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22~27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3OL101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OL: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코드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101: Product No.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SDI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(P101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주의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P1011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의 경우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PA01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표기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(A:10, B:11, C:12, …)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861848"/>
                  </a:ext>
                </a:extLst>
              </a:tr>
              <a:tr h="506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28~30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270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길이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270M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42499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4F2376E-8F5B-45E6-BA0F-AF6436ACAD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4" t="30534" r="22668" b="23222"/>
          <a:stretch/>
        </p:blipFill>
        <p:spPr>
          <a:xfrm rot="5400000">
            <a:off x="382765" y="677323"/>
            <a:ext cx="3161201" cy="33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DD3D91-2911-437E-9E38-A8F20ED63F56}"/>
              </a:ext>
            </a:extLst>
          </p:cNvPr>
          <p:cNvSpPr txBox="1"/>
          <p:nvPr/>
        </p:nvSpPr>
        <p:spPr>
          <a:xfrm>
            <a:off x="279205" y="4411667"/>
            <a:ext cx="279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바코드 입력 제조일</a:t>
            </a:r>
            <a:r>
              <a:rPr lang="en-US" altLang="ko-KR" sz="1000" b="1" dirty="0"/>
              <a:t>(=</a:t>
            </a:r>
            <a:r>
              <a:rPr lang="ko-KR" altLang="en-US" sz="1000" b="1" dirty="0"/>
              <a:t>출하검사일</a:t>
            </a:r>
            <a:r>
              <a:rPr lang="en-US" altLang="ko-KR" sz="1000" b="1" dirty="0"/>
              <a:t>) or </a:t>
            </a:r>
            <a:r>
              <a:rPr lang="ko-KR" altLang="en-US" sz="1000" b="1" dirty="0"/>
              <a:t>출하일</a:t>
            </a:r>
            <a:endParaRPr lang="en-US" altLang="ko-KR" sz="1000" b="1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F92AC63-ADA6-47CE-BF2C-424E860BEACA}"/>
              </a:ext>
            </a:extLst>
          </p:cNvPr>
          <p:cNvGraphicFramePr>
            <a:graphicFrameLocks noGrp="1"/>
          </p:cNvGraphicFramePr>
          <p:nvPr/>
        </p:nvGraphicFramePr>
        <p:xfrm>
          <a:off x="289365" y="4698645"/>
          <a:ext cx="3606800" cy="2118193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6686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68034287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3008082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83120073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19763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1143161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89754593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323422065"/>
                    </a:ext>
                  </a:extLst>
                </a:gridCol>
              </a:tblGrid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617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8263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20278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565868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00844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130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74703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05304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453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258942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932878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4571AA1-4A5A-4DDF-9F65-B86D453599C3}"/>
              </a:ext>
            </a:extLst>
          </p:cNvPr>
          <p:cNvCxnSpPr/>
          <p:nvPr/>
        </p:nvCxnSpPr>
        <p:spPr>
          <a:xfrm>
            <a:off x="312608" y="710584"/>
            <a:ext cx="331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C878CE7-37ED-437F-8B8C-6D5854A3328E}"/>
              </a:ext>
            </a:extLst>
          </p:cNvPr>
          <p:cNvCxnSpPr>
            <a:cxnSpLocks/>
          </p:cNvCxnSpPr>
          <p:nvPr/>
        </p:nvCxnSpPr>
        <p:spPr>
          <a:xfrm flipV="1">
            <a:off x="222715" y="782789"/>
            <a:ext cx="0" cy="3168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1EC699F-D5C6-4829-9F7C-AF9EF53C0022}"/>
              </a:ext>
            </a:extLst>
          </p:cNvPr>
          <p:cNvSpPr txBox="1"/>
          <p:nvPr/>
        </p:nvSpPr>
        <p:spPr>
          <a:xfrm>
            <a:off x="1998331" y="46881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52mm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EF85F-432F-4EBE-A00E-96AB1065F7D9}"/>
              </a:ext>
            </a:extLst>
          </p:cNvPr>
          <p:cNvSpPr txBox="1"/>
          <p:nvPr/>
        </p:nvSpPr>
        <p:spPr>
          <a:xfrm>
            <a:off x="-454369" y="201728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956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333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TP-500B(270M) @PP Box </a:t>
            </a:r>
            <a:r>
              <a:rPr lang="ko-KR" altLang="en-US" dirty="0"/>
              <a:t>라벨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E5424-9B9C-453C-BC4F-CA45F1B20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8" t="17201" r="12251" b="7356"/>
          <a:stretch/>
        </p:blipFill>
        <p:spPr>
          <a:xfrm rot="5400000">
            <a:off x="735259" y="326377"/>
            <a:ext cx="3214859" cy="4251600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68903AF-BD78-4512-938B-D093B5BC5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430932"/>
              </p:ext>
            </p:extLst>
          </p:nvPr>
        </p:nvGraphicFramePr>
        <p:xfrm>
          <a:off x="4699322" y="231494"/>
          <a:ext cx="7203312" cy="6552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41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41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0201002487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41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11~14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J100(SDI)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Vendor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E1B4 (KUKDO)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41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제조라인 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 : Main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공장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41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 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41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관리선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이탈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Y 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미검사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평시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): 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41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PCN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변경점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차수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  <a:tr h="869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19~21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JAG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(=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출하검사일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J: 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A:10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G:16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244789"/>
                  </a:ext>
                </a:extLst>
              </a:tr>
              <a:tr h="1066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22~27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3OL106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OL: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코드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106: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그날 생산된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박스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No.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주의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:100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부터 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861848"/>
                  </a:ext>
                </a:extLst>
              </a:tr>
              <a:tr h="673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28~30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길이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R:27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(270M REEL 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 포장했다는 뜻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4249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A2A6AAB-E4B0-4A78-A573-15F9C7D26503}"/>
              </a:ext>
            </a:extLst>
          </p:cNvPr>
          <p:cNvSpPr txBox="1"/>
          <p:nvPr/>
        </p:nvSpPr>
        <p:spPr>
          <a:xfrm>
            <a:off x="279205" y="4411667"/>
            <a:ext cx="4333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바코드 입력 제조일</a:t>
            </a:r>
            <a:r>
              <a:rPr lang="en-US" altLang="ko-KR" sz="1000" b="1" dirty="0"/>
              <a:t>(=</a:t>
            </a:r>
            <a:r>
              <a:rPr lang="ko-KR" altLang="en-US" sz="1000" b="1" dirty="0"/>
              <a:t>출하검사일</a:t>
            </a:r>
            <a:r>
              <a:rPr lang="en-US" altLang="ko-KR" sz="1000" b="1" dirty="0"/>
              <a:t>) or </a:t>
            </a:r>
            <a:r>
              <a:rPr lang="ko-KR" altLang="en-US" sz="1000" b="1" dirty="0"/>
              <a:t>출하일 </a:t>
            </a:r>
            <a:r>
              <a:rPr lang="en-US" altLang="ko-KR" sz="1000" b="1" dirty="0"/>
              <a:t>&amp; REEL </a:t>
            </a:r>
            <a:r>
              <a:rPr lang="ko-KR" altLang="en-US" sz="1000" b="1" dirty="0"/>
              <a:t>단위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길이</a:t>
            </a:r>
            <a:r>
              <a:rPr lang="en-US" altLang="ko-KR" sz="1000" b="1" dirty="0"/>
              <a:t>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BBF818B-CECD-47B6-B992-45B91E6039E0}"/>
              </a:ext>
            </a:extLst>
          </p:cNvPr>
          <p:cNvGraphicFramePr>
            <a:graphicFrameLocks noGrp="1"/>
          </p:cNvGraphicFramePr>
          <p:nvPr/>
        </p:nvGraphicFramePr>
        <p:xfrm>
          <a:off x="289365" y="4698645"/>
          <a:ext cx="3606800" cy="2118193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6686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68034287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3008082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83120073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19763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1143161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89754593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323422065"/>
                    </a:ext>
                  </a:extLst>
                </a:gridCol>
              </a:tblGrid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617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8263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20278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565868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00844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130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74703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05304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453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258942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932878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F95F70D-1866-4C12-B0AC-D957229DEFF4}"/>
              </a:ext>
            </a:extLst>
          </p:cNvPr>
          <p:cNvCxnSpPr/>
          <p:nvPr/>
        </p:nvCxnSpPr>
        <p:spPr>
          <a:xfrm>
            <a:off x="231328" y="741064"/>
            <a:ext cx="421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963E2B2-3DF8-490E-9A17-A81C4AE5F7C7}"/>
              </a:ext>
            </a:extLst>
          </p:cNvPr>
          <p:cNvCxnSpPr>
            <a:cxnSpLocks/>
          </p:cNvCxnSpPr>
          <p:nvPr/>
        </p:nvCxnSpPr>
        <p:spPr>
          <a:xfrm flipV="1">
            <a:off x="141435" y="813269"/>
            <a:ext cx="0" cy="3276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CBB037-8537-4DCE-819B-D9287F77CACD}"/>
              </a:ext>
            </a:extLst>
          </p:cNvPr>
          <p:cNvSpPr txBox="1"/>
          <p:nvPr/>
        </p:nvSpPr>
        <p:spPr>
          <a:xfrm>
            <a:off x="1917051" y="49929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FC9A29-2270-4415-B1BC-92BBFF9C64D4}"/>
              </a:ext>
            </a:extLst>
          </p:cNvPr>
          <p:cNvSpPr txBox="1"/>
          <p:nvPr/>
        </p:nvSpPr>
        <p:spPr>
          <a:xfrm>
            <a:off x="-535649" y="208840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70mm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373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185192" y="208344"/>
            <a:ext cx="4302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TP-500B(270, 350M) @ICE Box(</a:t>
            </a:r>
            <a:r>
              <a:rPr lang="ko-KR" altLang="en-US" dirty="0" err="1"/>
              <a:t>대박스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 = TP-500E </a:t>
            </a:r>
            <a:r>
              <a:rPr lang="ko-KR" altLang="en-US" dirty="0"/>
              <a:t>동일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D7C4EC-FB9E-4A4E-AC24-A8C5E8CF4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325630"/>
              </p:ext>
            </p:extLst>
          </p:nvPr>
        </p:nvGraphicFramePr>
        <p:xfrm>
          <a:off x="4699322" y="231495"/>
          <a:ext cx="7203312" cy="6238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0201002487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11~14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J100(SDI)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Vendor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E1B4 (KUKDO)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제조라인 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 : Main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공장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 : 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관리선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이탈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Y 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미검사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평시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): 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PCN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변경점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차수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  <a:tr h="863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19~21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JAM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포장일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J: 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A:10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B:11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244789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22~24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BOX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포장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001~999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861848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25~29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BOX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內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총길이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00001~99999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(=270M * 60EA)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424998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개월수표기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참조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857493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F8CEFC21-7EC6-4B9C-9CA5-CF9A3D92A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3" t="7334" r="13160" b="9259"/>
          <a:stretch/>
        </p:blipFill>
        <p:spPr>
          <a:xfrm rot="5400000">
            <a:off x="868344" y="482822"/>
            <a:ext cx="3093643" cy="425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7BCCC4-B4BB-4F5B-93E0-84951679F72D}"/>
              </a:ext>
            </a:extLst>
          </p:cNvPr>
          <p:cNvSpPr txBox="1"/>
          <p:nvPr/>
        </p:nvSpPr>
        <p:spPr>
          <a:xfrm>
            <a:off x="279205" y="4411667"/>
            <a:ext cx="279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바코드 입력 제조일</a:t>
            </a:r>
            <a:r>
              <a:rPr lang="en-US" altLang="ko-KR" sz="1000" b="1" dirty="0"/>
              <a:t>(=</a:t>
            </a:r>
            <a:r>
              <a:rPr lang="ko-KR" altLang="en-US" sz="1000" b="1" dirty="0"/>
              <a:t>출하검사일</a:t>
            </a:r>
            <a:r>
              <a:rPr lang="en-US" altLang="ko-KR" sz="1000" b="1" dirty="0"/>
              <a:t>) or </a:t>
            </a:r>
            <a:r>
              <a:rPr lang="ko-KR" altLang="en-US" sz="1000" b="1" dirty="0"/>
              <a:t>포장일</a:t>
            </a:r>
            <a:endParaRPr lang="en-US" altLang="ko-KR" sz="1000" b="1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238AF4-AA29-46BB-ACD2-3B21CEDDEE17}"/>
              </a:ext>
            </a:extLst>
          </p:cNvPr>
          <p:cNvGraphicFramePr>
            <a:graphicFrameLocks noGrp="1"/>
          </p:cNvGraphicFramePr>
          <p:nvPr/>
        </p:nvGraphicFramePr>
        <p:xfrm>
          <a:off x="289365" y="4698645"/>
          <a:ext cx="3606800" cy="2118193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6686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68034287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3008082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83120073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1197634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1143161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89754593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323422065"/>
                    </a:ext>
                  </a:extLst>
                </a:gridCol>
              </a:tblGrid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617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8263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202781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565868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00844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1306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74703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05304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4530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258942"/>
                  </a:ext>
                </a:extLst>
              </a:tr>
              <a:tr h="1925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932878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E27DE5E-C771-48B1-960B-64D3D3A635B6}"/>
              </a:ext>
            </a:extLst>
          </p:cNvPr>
          <p:cNvCxnSpPr/>
          <p:nvPr/>
        </p:nvCxnSpPr>
        <p:spPr>
          <a:xfrm>
            <a:off x="312608" y="995064"/>
            <a:ext cx="421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026BD8D-C042-42CC-860B-ED4DB1388F04}"/>
              </a:ext>
            </a:extLst>
          </p:cNvPr>
          <p:cNvCxnSpPr>
            <a:cxnSpLocks/>
          </p:cNvCxnSpPr>
          <p:nvPr/>
        </p:nvCxnSpPr>
        <p:spPr>
          <a:xfrm flipV="1">
            <a:off x="222715" y="1067269"/>
            <a:ext cx="0" cy="3096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E52EE5-CE6E-4555-81CC-4B86B0B21C16}"/>
              </a:ext>
            </a:extLst>
          </p:cNvPr>
          <p:cNvSpPr txBox="1"/>
          <p:nvPr/>
        </p:nvSpPr>
        <p:spPr>
          <a:xfrm>
            <a:off x="1998331" y="753294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135mm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2A9ED0-A6B8-4944-885C-AFD39D099CA4}"/>
              </a:ext>
            </a:extLst>
          </p:cNvPr>
          <p:cNvSpPr txBox="1"/>
          <p:nvPr/>
        </p:nvSpPr>
        <p:spPr>
          <a:xfrm>
            <a:off x="-454369" y="234240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958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TP-500B (350M) @REEL </a:t>
            </a:r>
            <a:r>
              <a:rPr lang="ko-KR" altLang="en-US" dirty="0"/>
              <a:t>라벨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D7C4EC-FB9E-4A4E-AC24-A8C5E8CF4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474448"/>
              </p:ext>
            </p:extLst>
          </p:nvPr>
        </p:nvGraphicFramePr>
        <p:xfrm>
          <a:off x="4699322" y="1177119"/>
          <a:ext cx="7203312" cy="1176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0201-002376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08469B0A-BA3A-4881-8C92-8350008C96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0" t="24222" r="26790" b="37260"/>
          <a:stretch/>
        </p:blipFill>
        <p:spPr>
          <a:xfrm rot="16200000">
            <a:off x="39481" y="1426351"/>
            <a:ext cx="3738462" cy="3240000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0904385-C01C-4C62-A2F7-F183178CF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541820"/>
              </p:ext>
            </p:extLst>
          </p:nvPr>
        </p:nvGraphicFramePr>
        <p:xfrm>
          <a:off x="4699322" y="2913734"/>
          <a:ext cx="7203312" cy="3886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ACF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2~11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JOF161Y9SE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라벨 발행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Lot.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체계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_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(P101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주의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P1011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의 경우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PA01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표기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(A:10, B:11, C:12, …)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20200315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B54327C-62BF-467C-8658-930AA250B6F8}"/>
              </a:ext>
            </a:extLst>
          </p:cNvPr>
          <p:cNvCxnSpPr/>
          <p:nvPr/>
        </p:nvCxnSpPr>
        <p:spPr>
          <a:xfrm>
            <a:off x="261808" y="1106824"/>
            <a:ext cx="3276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8A36280-2C07-4423-A1A9-A5C3582DEBE6}"/>
              </a:ext>
            </a:extLst>
          </p:cNvPr>
          <p:cNvCxnSpPr>
            <a:cxnSpLocks/>
          </p:cNvCxnSpPr>
          <p:nvPr/>
        </p:nvCxnSpPr>
        <p:spPr>
          <a:xfrm flipV="1">
            <a:off x="171915" y="1179029"/>
            <a:ext cx="0" cy="3744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2A1D0C-582E-4E50-9A12-60B42CC2C600}"/>
              </a:ext>
            </a:extLst>
          </p:cNvPr>
          <p:cNvSpPr txBox="1"/>
          <p:nvPr/>
        </p:nvSpPr>
        <p:spPr>
          <a:xfrm>
            <a:off x="1571611" y="86505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52mm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00D47D-B1D3-4189-B7D8-C53D2123480A}"/>
              </a:ext>
            </a:extLst>
          </p:cNvPr>
          <p:cNvSpPr txBox="1"/>
          <p:nvPr/>
        </p:nvSpPr>
        <p:spPr>
          <a:xfrm>
            <a:off x="-505169" y="245416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509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2F05877-513D-4916-A7CF-63B751C8B118}"/>
              </a:ext>
            </a:extLst>
          </p:cNvPr>
          <p:cNvSpPr txBox="1"/>
          <p:nvPr/>
        </p:nvSpPr>
        <p:spPr>
          <a:xfrm>
            <a:off x="6889389" y="7157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고객사 코드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79466-9907-4787-BFAA-21E214624D07}"/>
              </a:ext>
            </a:extLst>
          </p:cNvPr>
          <p:cNvSpPr txBox="1"/>
          <p:nvPr/>
        </p:nvSpPr>
        <p:spPr>
          <a:xfrm>
            <a:off x="271122" y="715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제품코드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2319460-C36B-40E2-AA0C-380EEFE871E9}"/>
              </a:ext>
            </a:extLst>
          </p:cNvPr>
          <p:cNvGraphicFramePr>
            <a:graphicFrameLocks noGrp="1"/>
          </p:cNvGraphicFramePr>
          <p:nvPr/>
        </p:nvGraphicFramePr>
        <p:xfrm>
          <a:off x="271122" y="440906"/>
          <a:ext cx="4270400" cy="2874150"/>
        </p:xfrm>
        <a:graphic>
          <a:graphicData uri="http://schemas.openxmlformats.org/drawingml/2006/table">
            <a:tbl>
              <a:tblPr/>
              <a:tblGrid>
                <a:gridCol w="2135200">
                  <a:extLst>
                    <a:ext uri="{9D8B030D-6E8A-4147-A177-3AD203B41FA5}">
                      <a16:colId xmlns:a16="http://schemas.microsoft.com/office/drawing/2014/main" val="3139162280"/>
                    </a:ext>
                  </a:extLst>
                </a:gridCol>
                <a:gridCol w="2135200">
                  <a:extLst>
                    <a:ext uri="{9D8B030D-6E8A-4147-A177-3AD203B41FA5}">
                      <a16:colId xmlns:a16="http://schemas.microsoft.com/office/drawing/2014/main" val="1667428057"/>
                    </a:ext>
                  </a:extLst>
                </a:gridCol>
              </a:tblGrid>
              <a:tr h="3193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자재코드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244678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TP-203C (100M)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2X27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817135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TP-203C (200M)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2Y0P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390761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TP-408A (200M)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32401002000001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168955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TP-400E (270M)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0201002240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348248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TP-500B (270M)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0201002487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253158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TP-500B (350M)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0201002376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5456182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TP-500E (270M)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0201003219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262301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TP-500E (350M)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0201002940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82232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D0F20F9-BAA6-4DD9-8FDF-C7E571B7E2EB}"/>
              </a:ext>
            </a:extLst>
          </p:cNvPr>
          <p:cNvGraphicFramePr>
            <a:graphicFrameLocks noGrp="1"/>
          </p:cNvGraphicFramePr>
          <p:nvPr/>
        </p:nvGraphicFramePr>
        <p:xfrm>
          <a:off x="6889389" y="440906"/>
          <a:ext cx="4270399" cy="2874150"/>
        </p:xfrm>
        <a:graphic>
          <a:graphicData uri="http://schemas.openxmlformats.org/drawingml/2006/table">
            <a:tbl>
              <a:tblPr/>
              <a:tblGrid>
                <a:gridCol w="1220114">
                  <a:extLst>
                    <a:ext uri="{9D8B030D-6E8A-4147-A177-3AD203B41FA5}">
                      <a16:colId xmlns:a16="http://schemas.microsoft.com/office/drawing/2014/main" val="984987591"/>
                    </a:ext>
                  </a:extLst>
                </a:gridCol>
                <a:gridCol w="1830171">
                  <a:extLst>
                    <a:ext uri="{9D8B030D-6E8A-4147-A177-3AD203B41FA5}">
                      <a16:colId xmlns:a16="http://schemas.microsoft.com/office/drawing/2014/main" val="2888847708"/>
                    </a:ext>
                  </a:extLst>
                </a:gridCol>
                <a:gridCol w="1220114">
                  <a:extLst>
                    <a:ext uri="{9D8B030D-6E8A-4147-A177-3AD203B41FA5}">
                      <a16:colId xmlns:a16="http://schemas.microsoft.com/office/drawing/2014/main" val="3659733617"/>
                    </a:ext>
                  </a:extLst>
                </a:gridCol>
              </a:tblGrid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회사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 Code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688318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</a:t>
                      </a:r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탕정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599616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소주</a:t>
                      </a:r>
                      <a:r>
                        <a:rPr lang="en-US" altLang="ko-KR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SSM), </a:t>
                      </a:r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2671089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소주</a:t>
                      </a:r>
                      <a:r>
                        <a:rPr lang="en-US" altLang="ko-KR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SSL)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8930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OLED </a:t>
                      </a:r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向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839940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베이징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983787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930896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CEC panda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0709721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CSOT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76183"/>
                  </a:ext>
                </a:extLst>
              </a:tr>
              <a:tr h="287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HKC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105703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85FC5B9-21D4-48F6-9836-BC3C4B224363}"/>
              </a:ext>
            </a:extLst>
          </p:cNvPr>
          <p:cNvSpPr txBox="1"/>
          <p:nvPr/>
        </p:nvSpPr>
        <p:spPr>
          <a:xfrm>
            <a:off x="885369" y="3889829"/>
            <a:ext cx="104502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※ </a:t>
            </a:r>
            <a:r>
              <a:rPr lang="ko-KR" altLang="en-US" b="1" dirty="0">
                <a:solidFill>
                  <a:srgbClr val="0000FF"/>
                </a:solidFill>
              </a:rPr>
              <a:t>공통사항</a:t>
            </a:r>
            <a:r>
              <a:rPr lang="en-US" altLang="ko-KR" b="1" dirty="0">
                <a:solidFill>
                  <a:srgbClr val="0000FF"/>
                </a:solidFill>
              </a:rPr>
              <a:t>: </a:t>
            </a:r>
            <a:r>
              <a:rPr lang="ko-KR" altLang="en-US" b="1" dirty="0">
                <a:solidFill>
                  <a:srgbClr val="0000FF"/>
                </a:solidFill>
              </a:rPr>
              <a:t>자재코드 변경 가능</a:t>
            </a:r>
            <a:endParaRPr lang="en-US" altLang="ko-KR" dirty="0">
              <a:solidFill>
                <a:srgbClr val="0000FF"/>
              </a:solidFill>
            </a:endParaRPr>
          </a:p>
          <a:p>
            <a:r>
              <a:rPr lang="en-US" altLang="ko-KR" dirty="0"/>
              <a:t> ① INX - SDI </a:t>
            </a:r>
            <a:r>
              <a:rPr lang="ko-KR" altLang="en-US" dirty="0"/>
              <a:t>체계 그대로 적용</a:t>
            </a:r>
          </a:p>
          <a:p>
            <a:r>
              <a:rPr lang="ko-KR" altLang="en-US" dirty="0"/>
              <a:t> ② </a:t>
            </a:r>
            <a:r>
              <a:rPr lang="en-US" altLang="ko-KR" dirty="0"/>
              <a:t>CSOT - Reel </a:t>
            </a:r>
            <a:r>
              <a:rPr lang="ko-KR" altLang="en-US" dirty="0"/>
              <a:t>라벨 바코드 → 변경된 양식으로 개발 의뢰 </a:t>
            </a:r>
          </a:p>
          <a:p>
            <a:r>
              <a:rPr lang="ko-KR" altLang="en-US" dirty="0"/>
              <a:t>             </a:t>
            </a:r>
            <a:r>
              <a:rPr lang="en-US" altLang="ko-KR" dirty="0"/>
              <a:t>ICE Box </a:t>
            </a:r>
            <a:r>
              <a:rPr lang="ko-KR" altLang="en-US" dirty="0"/>
              <a:t>라벨 바코드 → </a:t>
            </a:r>
            <a:r>
              <a:rPr lang="en-US" altLang="ko-KR" b="1" dirty="0"/>
              <a:t>15~16</a:t>
            </a:r>
            <a:r>
              <a:rPr lang="ko-KR" altLang="en-US" b="1" dirty="0"/>
              <a:t>자리 </a:t>
            </a:r>
            <a:r>
              <a:rPr lang="en-US" altLang="ko-KR" b="1" dirty="0"/>
              <a:t>'S2' </a:t>
            </a:r>
            <a:r>
              <a:rPr lang="ko-KR" altLang="en-US" b="1" dirty="0"/>
              <a:t>변경 여부 확인 필요</a:t>
            </a:r>
            <a:r>
              <a:rPr lang="ko-KR" altLang="en-US" dirty="0"/>
              <a:t>  </a:t>
            </a:r>
          </a:p>
          <a:p>
            <a:r>
              <a:rPr lang="ko-KR" altLang="en-US" dirty="0"/>
              <a:t> ③ </a:t>
            </a:r>
            <a:r>
              <a:rPr lang="en-US" altLang="ko-KR" dirty="0"/>
              <a:t>SDC - Reel </a:t>
            </a:r>
            <a:r>
              <a:rPr lang="ko-KR" altLang="en-US" dirty="0"/>
              <a:t>라벨 바코드 → </a:t>
            </a:r>
            <a:r>
              <a:rPr lang="en-US" altLang="ko-KR" b="1" dirty="0"/>
              <a:t>15, 16</a:t>
            </a:r>
            <a:r>
              <a:rPr lang="ko-KR" altLang="en-US" b="1" dirty="0"/>
              <a:t>자리 </a:t>
            </a:r>
            <a:r>
              <a:rPr lang="en-US" altLang="ko-KR" b="1" dirty="0"/>
              <a:t>(</a:t>
            </a:r>
            <a:r>
              <a:rPr lang="ko-KR" altLang="en-US" b="1" dirty="0"/>
              <a:t>제조라인 공장</a:t>
            </a:r>
            <a:r>
              <a:rPr lang="en-US" altLang="ko-KR" b="1" dirty="0"/>
              <a:t>, Slitting) </a:t>
            </a:r>
            <a:r>
              <a:rPr lang="ko-KR" altLang="en-US" b="1" dirty="0"/>
              <a:t>변경 여부 확인 필요</a:t>
            </a:r>
            <a:r>
              <a:rPr lang="ko-KR" altLang="en-US" dirty="0"/>
              <a:t> </a:t>
            </a:r>
            <a:endParaRPr lang="en-US" altLang="ko-KR" dirty="0"/>
          </a:p>
          <a:p>
            <a:r>
              <a:rPr lang="en-US" altLang="ko-KR" dirty="0"/>
              <a:t>               : </a:t>
            </a:r>
            <a:r>
              <a:rPr lang="ko-KR" altLang="en-US" dirty="0"/>
              <a:t>현재 </a:t>
            </a:r>
            <a:r>
              <a:rPr lang="en-US" altLang="ko-KR" dirty="0"/>
              <a:t>AA</a:t>
            </a:r>
            <a:r>
              <a:rPr lang="ko-KR" altLang="en-US" dirty="0"/>
              <a:t>로 가나 향후</a:t>
            </a:r>
            <a:r>
              <a:rPr lang="en-US" altLang="ko-KR" dirty="0"/>
              <a:t>, </a:t>
            </a:r>
            <a:r>
              <a:rPr lang="ko-KR" altLang="en-US" dirty="0"/>
              <a:t>사업장 변경 등의 변경 가능성이 미약하게 있기는 함 </a:t>
            </a:r>
          </a:p>
          <a:p>
            <a:r>
              <a:rPr lang="ko-KR" altLang="en-US" dirty="0"/>
              <a:t>            </a:t>
            </a:r>
            <a:r>
              <a:rPr lang="en-US" altLang="ko-KR" dirty="0"/>
              <a:t>PP BOX </a:t>
            </a:r>
            <a:r>
              <a:rPr lang="ko-KR" altLang="en-US" dirty="0"/>
              <a:t>라벨 바코드 → </a:t>
            </a:r>
            <a:r>
              <a:rPr lang="ko-KR" altLang="en-US" dirty="0">
                <a:solidFill>
                  <a:srgbClr val="0000FF"/>
                </a:solidFill>
              </a:rPr>
              <a:t>내부 관리용 코드 운용 가능 여부 </a:t>
            </a:r>
            <a:r>
              <a:rPr lang="ko-KR" altLang="en-US" dirty="0"/>
              <a:t>개발 업체 미팅 시 확인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1422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3419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TP-500B (350M) @PP Box </a:t>
            </a:r>
            <a:r>
              <a:rPr lang="ko-KR" altLang="en-US" dirty="0"/>
              <a:t>라벨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EF5DD3-C15C-4EB7-A4E8-F9E524458E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6" t="15037" r="7827" b="14296"/>
          <a:stretch/>
        </p:blipFill>
        <p:spPr>
          <a:xfrm rot="16200000">
            <a:off x="630307" y="2447398"/>
            <a:ext cx="3654901" cy="433678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CC5D517-E8D7-456D-905A-B97A7D721C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557308"/>
              </p:ext>
            </p:extLst>
          </p:nvPr>
        </p:nvGraphicFramePr>
        <p:xfrm>
          <a:off x="188282" y="878516"/>
          <a:ext cx="5105080" cy="1764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270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좌측 상단 바코드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73823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0201-002376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CF6199F-C49A-4B86-966E-E5CE0D8F9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840214"/>
              </p:ext>
            </p:extLst>
          </p:nvPr>
        </p:nvGraphicFramePr>
        <p:xfrm>
          <a:off x="4699322" y="2788339"/>
          <a:ext cx="7203312" cy="3785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407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바코드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407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643233"/>
                  </a:ext>
                </a:extLst>
              </a:tr>
              <a:tr h="540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ACF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40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2~11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JOF181Y9SE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라벨 발행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Lot.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체계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40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_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40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370~377 / 401~402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 중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숫자 표기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40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20200317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0E94BC6-C4E4-4FD6-9993-1B014E642035}"/>
              </a:ext>
            </a:extLst>
          </p:cNvPr>
          <p:cNvSpPr txBox="1"/>
          <p:nvPr/>
        </p:nvSpPr>
        <p:spPr>
          <a:xfrm>
            <a:off x="6659558" y="1114561"/>
            <a:ext cx="50129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우측 상단 바코드</a:t>
            </a:r>
            <a:endParaRPr lang="en-US" altLang="ko-KR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SDI </a:t>
            </a: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관리용 바코드 </a:t>
            </a:r>
            <a:endParaRPr lang="en-US" altLang="ko-KR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아래 </a:t>
            </a:r>
            <a:r>
              <a:rPr lang="en-US" altLang="ko-KR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 </a:t>
            </a:r>
            <a:r>
              <a:rPr lang="en-US" altLang="ko-KR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Reel </a:t>
            </a: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바코드 정보를 가지고 있음</a:t>
            </a:r>
            <a:endParaRPr lang="en-US" altLang="ko-KR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실제 출하 시 제거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0A81D76-0CE0-4CCA-B5B1-74233539A1F1}"/>
              </a:ext>
            </a:extLst>
          </p:cNvPr>
          <p:cNvCxnSpPr/>
          <p:nvPr/>
        </p:nvCxnSpPr>
        <p:spPr>
          <a:xfrm>
            <a:off x="302448" y="2722264"/>
            <a:ext cx="4284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5D9DE83-8FF1-42DA-AD56-6634A96F5EB8}"/>
              </a:ext>
            </a:extLst>
          </p:cNvPr>
          <p:cNvCxnSpPr>
            <a:cxnSpLocks/>
          </p:cNvCxnSpPr>
          <p:nvPr/>
        </p:nvCxnSpPr>
        <p:spPr>
          <a:xfrm flipV="1">
            <a:off x="212555" y="2794469"/>
            <a:ext cx="0" cy="3708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833882F-56D5-4FAD-B684-E278721BB9AC}"/>
              </a:ext>
            </a:extLst>
          </p:cNvPr>
          <p:cNvSpPr txBox="1"/>
          <p:nvPr/>
        </p:nvSpPr>
        <p:spPr>
          <a:xfrm>
            <a:off x="2057647" y="2867335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110mm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1BFAC-D0FD-497C-B6D3-974EB438663A}"/>
              </a:ext>
            </a:extLst>
          </p:cNvPr>
          <p:cNvSpPr txBox="1"/>
          <p:nvPr/>
        </p:nvSpPr>
        <p:spPr>
          <a:xfrm>
            <a:off x="-464529" y="406960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E6602-761A-4EE2-9962-8C6573B007BF}"/>
              </a:ext>
            </a:extLst>
          </p:cNvPr>
          <p:cNvSpPr txBox="1"/>
          <p:nvPr/>
        </p:nvSpPr>
        <p:spPr>
          <a:xfrm>
            <a:off x="436880" y="2783848"/>
            <a:ext cx="17972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TP-500E</a:t>
            </a:r>
            <a:r>
              <a:rPr lang="ko-KR" altLang="en-US" sz="1050" b="1" dirty="0"/>
              <a:t>로 표기 되어 있음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11BF11-195B-4329-B759-8019BF6E14DB}"/>
              </a:ext>
            </a:extLst>
          </p:cNvPr>
          <p:cNvSpPr/>
          <p:nvPr/>
        </p:nvSpPr>
        <p:spPr>
          <a:xfrm>
            <a:off x="2857866" y="2794469"/>
            <a:ext cx="1620767" cy="52785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56CB7B7-C04F-4824-9DA5-AB262F2620C4}"/>
              </a:ext>
            </a:extLst>
          </p:cNvPr>
          <p:cNvCxnSpPr>
            <a:stCxn id="3" idx="3"/>
          </p:cNvCxnSpPr>
          <p:nvPr/>
        </p:nvCxnSpPr>
        <p:spPr>
          <a:xfrm flipV="1">
            <a:off x="4478633" y="1940560"/>
            <a:ext cx="2074567" cy="111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556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TP-500E (350M) @REEL </a:t>
            </a:r>
            <a:r>
              <a:rPr lang="ko-KR" altLang="en-US" dirty="0"/>
              <a:t>라벨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D7C4EC-FB9E-4A4E-AC24-A8C5E8CF4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659670"/>
              </p:ext>
            </p:extLst>
          </p:nvPr>
        </p:nvGraphicFramePr>
        <p:xfrm>
          <a:off x="4699322" y="1177119"/>
          <a:ext cx="7203312" cy="1176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0201-002940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0904385-C01C-4C62-A2F7-F183178CF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45683"/>
              </p:ext>
            </p:extLst>
          </p:nvPr>
        </p:nvGraphicFramePr>
        <p:xfrm>
          <a:off x="4699322" y="2913734"/>
          <a:ext cx="7203312" cy="3886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ACF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2~11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JOF171Y9SL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라벨 발행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Lot.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체계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_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(P101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주의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P1011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의 경우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PA01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표기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(A:10, B:11, C:12, …)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20200316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EC71F08-AF48-4194-B9FC-3860975D7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7" t="25038" r="10691" b="10666"/>
          <a:stretch/>
        </p:blipFill>
        <p:spPr>
          <a:xfrm>
            <a:off x="288711" y="1177119"/>
            <a:ext cx="3600000" cy="398571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B3F7C0F-F46F-4ECA-8363-27EE417D2DE5}"/>
              </a:ext>
            </a:extLst>
          </p:cNvPr>
          <p:cNvCxnSpPr/>
          <p:nvPr/>
        </p:nvCxnSpPr>
        <p:spPr>
          <a:xfrm>
            <a:off x="292288" y="1106824"/>
            <a:ext cx="3564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34AE6A5-48F6-4AC1-BF72-B601E67402B4}"/>
              </a:ext>
            </a:extLst>
          </p:cNvPr>
          <p:cNvCxnSpPr>
            <a:cxnSpLocks/>
          </p:cNvCxnSpPr>
          <p:nvPr/>
        </p:nvCxnSpPr>
        <p:spPr>
          <a:xfrm flipV="1">
            <a:off x="202395" y="1179029"/>
            <a:ext cx="0" cy="3924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6ED9FA-966C-42C5-8894-51C29D67A504}"/>
              </a:ext>
            </a:extLst>
          </p:cNvPr>
          <p:cNvSpPr txBox="1"/>
          <p:nvPr/>
        </p:nvSpPr>
        <p:spPr>
          <a:xfrm>
            <a:off x="1602091" y="86505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52mm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5595FC-7924-4AB0-A45F-0EAEAA2D7DA5}"/>
              </a:ext>
            </a:extLst>
          </p:cNvPr>
          <p:cNvSpPr txBox="1"/>
          <p:nvPr/>
        </p:nvSpPr>
        <p:spPr>
          <a:xfrm>
            <a:off x="-474689" y="245416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867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D2DC6-6C32-4BDE-BF23-D1E519475D38}"/>
              </a:ext>
            </a:extLst>
          </p:cNvPr>
          <p:cNvSpPr txBox="1"/>
          <p:nvPr/>
        </p:nvSpPr>
        <p:spPr>
          <a:xfrm>
            <a:off x="289367" y="231494"/>
            <a:ext cx="3419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TP-500E (350M) @PP Box </a:t>
            </a:r>
            <a:r>
              <a:rPr lang="ko-KR" altLang="en-US" dirty="0"/>
              <a:t>라벨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CF6199F-C49A-4B86-966E-E5CE0D8F9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703136"/>
              </p:ext>
            </p:extLst>
          </p:nvPr>
        </p:nvGraphicFramePr>
        <p:xfrm>
          <a:off x="4699322" y="2788339"/>
          <a:ext cx="7203312" cy="3739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3415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바코드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34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024133"/>
                  </a:ext>
                </a:extLst>
              </a:tr>
              <a:tr h="534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ACF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34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2~11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JOF17Y9SL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라벨 발행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Lot.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체계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34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_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34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117~126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P/N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 중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숫자 표기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34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20200316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71FD7C8D-ABF2-4CAB-AEB3-1A1E856646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" t="13704" r="6247" b="8074"/>
          <a:stretch/>
        </p:blipFill>
        <p:spPr>
          <a:xfrm rot="16200000">
            <a:off x="579820" y="2455788"/>
            <a:ext cx="3739091" cy="4320000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4945B67-697C-49C0-86B3-9DC50C291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932981"/>
              </p:ext>
            </p:extLst>
          </p:nvPr>
        </p:nvGraphicFramePr>
        <p:xfrm>
          <a:off x="188282" y="878516"/>
          <a:ext cx="5105080" cy="1764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270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좌측 상단 바코드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73823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0201-002940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D2DABCB-02A8-4C94-9AC2-402CEC44BEBA}"/>
              </a:ext>
            </a:extLst>
          </p:cNvPr>
          <p:cNvCxnSpPr/>
          <p:nvPr/>
        </p:nvCxnSpPr>
        <p:spPr>
          <a:xfrm>
            <a:off x="302448" y="2681624"/>
            <a:ext cx="4284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D6AC283-99D3-4959-84A8-C0507E26AAFC}"/>
              </a:ext>
            </a:extLst>
          </p:cNvPr>
          <p:cNvCxnSpPr>
            <a:cxnSpLocks/>
          </p:cNvCxnSpPr>
          <p:nvPr/>
        </p:nvCxnSpPr>
        <p:spPr>
          <a:xfrm flipV="1">
            <a:off x="212555" y="2753829"/>
            <a:ext cx="0" cy="3708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E19AA0D-E9D9-41E6-9A22-C7344A2ADD28}"/>
              </a:ext>
            </a:extLst>
          </p:cNvPr>
          <p:cNvSpPr txBox="1"/>
          <p:nvPr/>
        </p:nvSpPr>
        <p:spPr>
          <a:xfrm>
            <a:off x="2057647" y="2826695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110mm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D1D148-A1AB-4A1E-B70D-CF75A9776263}"/>
              </a:ext>
            </a:extLst>
          </p:cNvPr>
          <p:cNvSpPr txBox="1"/>
          <p:nvPr/>
        </p:nvSpPr>
        <p:spPr>
          <a:xfrm>
            <a:off x="-464529" y="402896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DE4814-B73B-4D8B-9A1B-46394CD5790E}"/>
              </a:ext>
            </a:extLst>
          </p:cNvPr>
          <p:cNvSpPr txBox="1"/>
          <p:nvPr/>
        </p:nvSpPr>
        <p:spPr>
          <a:xfrm>
            <a:off x="6659558" y="1114561"/>
            <a:ext cx="50129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우측 상단 바코드</a:t>
            </a:r>
            <a:endParaRPr lang="en-US" altLang="ko-KR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SDI </a:t>
            </a: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관리용 바코드 </a:t>
            </a:r>
            <a:endParaRPr lang="en-US" altLang="ko-KR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아래 </a:t>
            </a:r>
            <a:r>
              <a:rPr lang="en-US" altLang="ko-KR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 </a:t>
            </a:r>
            <a:r>
              <a:rPr lang="en-US" altLang="ko-KR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Reel </a:t>
            </a: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바코드 정보를 가지고 있음</a:t>
            </a:r>
            <a:endParaRPr lang="en-US" altLang="ko-KR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실제 출하 시 제거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24A544-9689-486E-89F5-181E1B5D8D59}"/>
              </a:ext>
            </a:extLst>
          </p:cNvPr>
          <p:cNvSpPr/>
          <p:nvPr/>
        </p:nvSpPr>
        <p:spPr>
          <a:xfrm>
            <a:off x="2857866" y="2794469"/>
            <a:ext cx="1620767" cy="52785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14B34C6-2C1B-4157-9EA9-8912A67CE83E}"/>
              </a:ext>
            </a:extLst>
          </p:cNvPr>
          <p:cNvCxnSpPr>
            <a:stCxn id="18" idx="3"/>
          </p:cNvCxnSpPr>
          <p:nvPr/>
        </p:nvCxnSpPr>
        <p:spPr>
          <a:xfrm flipV="1">
            <a:off x="4478633" y="1940560"/>
            <a:ext cx="2074567" cy="111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372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9C34E4-C274-41D2-8792-6E7B42F6E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000000-0008-0000-0000-00001F00000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322" y="1269000"/>
            <a:ext cx="5760000" cy="432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9C45FD-2799-4E8E-9971-D6F1349352AC}"/>
              </a:ext>
            </a:extLst>
          </p:cNvPr>
          <p:cNvSpPr txBox="1"/>
          <p:nvPr/>
        </p:nvSpPr>
        <p:spPr>
          <a:xfrm>
            <a:off x="289367" y="231494"/>
            <a:ext cx="494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TP-500E (350M) @ICE</a:t>
            </a:r>
            <a:r>
              <a:rPr lang="ko-KR" altLang="en-US" dirty="0"/>
              <a:t> 박스</a:t>
            </a:r>
            <a:r>
              <a:rPr lang="en-US" altLang="ko-KR" dirty="0"/>
              <a:t> </a:t>
            </a:r>
            <a:r>
              <a:rPr lang="ko-KR" altLang="en-US" dirty="0"/>
              <a:t>라벨</a:t>
            </a:r>
            <a:r>
              <a:rPr lang="en-US" altLang="ko-KR" dirty="0"/>
              <a:t>(SSM</a:t>
            </a:r>
            <a:r>
              <a:rPr lang="ko-KR" altLang="en-US" dirty="0"/>
              <a:t>向 적용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5F0DD7-2B23-49C1-A9B3-190181B89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747573"/>
              </p:ext>
            </p:extLst>
          </p:nvPr>
        </p:nvGraphicFramePr>
        <p:xfrm>
          <a:off x="6735598" y="1664247"/>
          <a:ext cx="5105080" cy="1764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270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Parts 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73823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0201-002940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고객사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85C05BF-4815-476B-9DF5-4B9D139EA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438375"/>
              </p:ext>
            </p:extLst>
          </p:nvPr>
        </p:nvGraphicFramePr>
        <p:xfrm>
          <a:off x="6766078" y="3594827"/>
          <a:ext cx="5105080" cy="1764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270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1276270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Quantity (Reel)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73823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 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갯수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ICE Box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內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 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갯수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4FB85073-8E2F-4B27-A770-5F96713D80A7}"/>
              </a:ext>
            </a:extLst>
          </p:cNvPr>
          <p:cNvSpPr/>
          <p:nvPr/>
        </p:nvSpPr>
        <p:spPr>
          <a:xfrm>
            <a:off x="3901440" y="3180080"/>
            <a:ext cx="2549882" cy="134112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DD73366-1F4C-4240-88BC-DF40F0636371}"/>
              </a:ext>
            </a:extLst>
          </p:cNvPr>
          <p:cNvCxnSpPr>
            <a:cxnSpLocks/>
          </p:cNvCxnSpPr>
          <p:nvPr/>
        </p:nvCxnSpPr>
        <p:spPr>
          <a:xfrm flipH="1" flipV="1">
            <a:off x="3347822" y="648927"/>
            <a:ext cx="1742338" cy="253115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616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7F457-686F-4895-8DA7-F14CEF6B6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9234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고객사 </a:t>
            </a:r>
            <a:r>
              <a:rPr lang="en-US" altLang="ko-KR" dirty="0"/>
              <a:t>: INNOLUX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D4F09-8272-4563-8957-6A4F38835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942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3C4D36-8D37-4BA7-95F1-98D0BDD6BB06}"/>
              </a:ext>
            </a:extLst>
          </p:cNvPr>
          <p:cNvSpPr txBox="1"/>
          <p:nvPr/>
        </p:nvSpPr>
        <p:spPr>
          <a:xfrm>
            <a:off x="289367" y="231494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TP-203C(100, 200M) @REEL </a:t>
            </a:r>
            <a:r>
              <a:rPr lang="ko-KR" altLang="en-US" dirty="0"/>
              <a:t>라벨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31D67F-F6DD-44B8-9633-265E5E056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" t="25926" r="8078" b="15111"/>
          <a:stretch/>
        </p:blipFill>
        <p:spPr>
          <a:xfrm>
            <a:off x="416560" y="853440"/>
            <a:ext cx="3606332" cy="3240000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7618DD-BD02-476E-8C08-0840361F0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017438"/>
              </p:ext>
            </p:extLst>
          </p:nvPr>
        </p:nvGraphicFramePr>
        <p:xfrm>
          <a:off x="4586108" y="231494"/>
          <a:ext cx="7431721" cy="4404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035376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420983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1~4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2Y0P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ACF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고유번호 </a:t>
                      </a:r>
                      <a:endParaRPr lang="en-US" altLang="ko-KR" sz="1400" dirty="0">
                        <a:solidFill>
                          <a:srgbClr val="0000FF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(2Y0P: 200m / 2X27: 100m)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5~7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03D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0(2020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)/3(3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)/D(13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8~11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9O14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9(2019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)/O(10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)/14(14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(1~9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1~9/O: 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 N: 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/D: 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완제품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14~17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P101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Product No.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SDI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(P101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P1011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경우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PA01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(A:10, B:11, C:12, …)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제품길이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20000cm = 200m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9C087F7-E715-4A4D-9402-72964B0DFC2B}"/>
              </a:ext>
            </a:extLst>
          </p:cNvPr>
          <p:cNvSpPr txBox="1"/>
          <p:nvPr/>
        </p:nvSpPr>
        <p:spPr>
          <a:xfrm>
            <a:off x="416560" y="4145278"/>
            <a:ext cx="2795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유효기간</a:t>
            </a:r>
            <a:endParaRPr lang="en-US" altLang="ko-KR" sz="1000" b="1" dirty="0"/>
          </a:p>
          <a:p>
            <a:r>
              <a:rPr lang="ko-KR" altLang="en-US" sz="1000" dirty="0"/>
              <a:t>년</a:t>
            </a:r>
            <a:r>
              <a:rPr lang="en-US" altLang="ko-KR" sz="1000" dirty="0"/>
              <a:t>: 0(2020</a:t>
            </a:r>
            <a:r>
              <a:rPr lang="ko-KR" altLang="en-US" sz="1000" dirty="0"/>
              <a:t>년</a:t>
            </a:r>
            <a:r>
              <a:rPr lang="en-US" altLang="ko-KR" sz="1000" dirty="0"/>
              <a:t>), 1(2021</a:t>
            </a:r>
            <a:r>
              <a:rPr lang="ko-KR" altLang="en-US" sz="1000" dirty="0"/>
              <a:t>년</a:t>
            </a:r>
            <a:r>
              <a:rPr lang="en-US" altLang="ko-KR" sz="1000" dirty="0"/>
              <a:t>), …</a:t>
            </a:r>
          </a:p>
          <a:p>
            <a:r>
              <a:rPr lang="ko-KR" altLang="en-US" sz="1000" dirty="0"/>
              <a:t>월</a:t>
            </a:r>
            <a:r>
              <a:rPr lang="en-US" altLang="ko-KR" sz="1000" dirty="0"/>
              <a:t>: 1~9(1~9</a:t>
            </a:r>
            <a:r>
              <a:rPr lang="ko-KR" altLang="en-US" sz="1000" dirty="0"/>
              <a:t>월</a:t>
            </a:r>
            <a:r>
              <a:rPr lang="en-US" altLang="ko-KR" sz="1000" dirty="0"/>
              <a:t>), A(10</a:t>
            </a:r>
            <a:r>
              <a:rPr lang="ko-KR" altLang="en-US" sz="1000" dirty="0"/>
              <a:t>월</a:t>
            </a:r>
            <a:r>
              <a:rPr lang="en-US" altLang="ko-KR" sz="1000" dirty="0"/>
              <a:t>), B(11</a:t>
            </a:r>
            <a:r>
              <a:rPr lang="ko-KR" altLang="en-US" sz="1000" dirty="0"/>
              <a:t>월</a:t>
            </a:r>
            <a:r>
              <a:rPr lang="en-US" altLang="ko-KR" sz="1000" dirty="0"/>
              <a:t>), C(12</a:t>
            </a:r>
            <a:r>
              <a:rPr lang="ko-KR" altLang="en-US" sz="1000" dirty="0"/>
              <a:t>월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일</a:t>
            </a:r>
            <a:r>
              <a:rPr lang="en-US" altLang="ko-KR" sz="1000" dirty="0"/>
              <a:t>: </a:t>
            </a:r>
            <a:r>
              <a:rPr lang="ko-KR" altLang="en-US" sz="1000" dirty="0"/>
              <a:t>하기 표 참조</a:t>
            </a:r>
            <a:r>
              <a:rPr lang="en-US" altLang="ko-KR" sz="1000" dirty="0"/>
              <a:t>(I</a:t>
            </a:r>
            <a:r>
              <a:rPr lang="ko-KR" altLang="en-US" sz="1000" dirty="0"/>
              <a:t>와 </a:t>
            </a:r>
            <a:r>
              <a:rPr lang="en-US" altLang="ko-KR" sz="1000" dirty="0"/>
              <a:t>O</a:t>
            </a:r>
            <a:r>
              <a:rPr lang="ko-KR" altLang="en-US" sz="1000" dirty="0"/>
              <a:t>는 제외</a:t>
            </a:r>
            <a:r>
              <a:rPr lang="en-US" altLang="ko-KR" sz="1000" dirty="0"/>
              <a:t>) </a:t>
            </a:r>
            <a:endParaRPr lang="ko-KR" altLang="en-US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2AA871-74FC-47D5-AE2C-4D2FEB6EA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" y="4840300"/>
            <a:ext cx="3916874" cy="1615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0188A7-F013-4ADB-89A1-A6B2308DA59A}"/>
              </a:ext>
            </a:extLst>
          </p:cNvPr>
          <p:cNvSpPr txBox="1"/>
          <p:nvPr/>
        </p:nvSpPr>
        <p:spPr>
          <a:xfrm>
            <a:off x="4794804" y="4834839"/>
            <a:ext cx="2795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*</a:t>
            </a:r>
            <a:r>
              <a:rPr lang="ko-KR" altLang="en-US" sz="1000" b="1" dirty="0">
                <a:solidFill>
                  <a:srgbClr val="FF0000"/>
                </a:solidFill>
              </a:rPr>
              <a:t>주의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ko-KR" altLang="en-US" sz="1000" dirty="0">
                <a:solidFill>
                  <a:srgbClr val="FF0000"/>
                </a:solidFill>
              </a:rPr>
              <a:t>유효기간 및 제조일 표기 체계 상이함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668F1D6-579F-4191-A014-2B005CD74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F68EAF-C9C0-48C4-ACC0-23FC54BFB855}"/>
              </a:ext>
            </a:extLst>
          </p:cNvPr>
          <p:cNvCxnSpPr/>
          <p:nvPr/>
        </p:nvCxnSpPr>
        <p:spPr>
          <a:xfrm>
            <a:off x="416560" y="781235"/>
            <a:ext cx="3606332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DC3B803-63AC-46A3-9389-9BCF60C0AB5F}"/>
              </a:ext>
            </a:extLst>
          </p:cNvPr>
          <p:cNvCxnSpPr>
            <a:cxnSpLocks/>
          </p:cNvCxnSpPr>
          <p:nvPr/>
        </p:nvCxnSpPr>
        <p:spPr>
          <a:xfrm flipV="1">
            <a:off x="326667" y="853440"/>
            <a:ext cx="0" cy="329183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2DE685-4E8D-4D22-B328-F5E52A05D719}"/>
              </a:ext>
            </a:extLst>
          </p:cNvPr>
          <p:cNvSpPr txBox="1"/>
          <p:nvPr/>
        </p:nvSpPr>
        <p:spPr>
          <a:xfrm>
            <a:off x="2024580" y="519141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52mm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87B99D-F290-45A2-8252-D44ACE2AA2F9}"/>
              </a:ext>
            </a:extLst>
          </p:cNvPr>
          <p:cNvSpPr txBox="1"/>
          <p:nvPr/>
        </p:nvSpPr>
        <p:spPr>
          <a:xfrm>
            <a:off x="-350417" y="212857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45mm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F6B218-6C0D-4562-9AF3-34A24B1705CA}"/>
              </a:ext>
            </a:extLst>
          </p:cNvPr>
          <p:cNvSpPr/>
          <p:nvPr/>
        </p:nvSpPr>
        <p:spPr>
          <a:xfrm>
            <a:off x="4794804" y="5234949"/>
            <a:ext cx="6096000" cy="5242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*</a:t>
            </a:r>
            <a:r>
              <a:rPr lang="ko-KR" altLang="en-US" sz="10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제조일</a:t>
            </a:r>
            <a:endParaRPr lang="en-US" altLang="ko-KR" sz="1000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 1~9</a:t>
            </a:r>
            <a:r>
              <a:rPr lang="ko-KR" altLang="en-US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월은 아라비아 숫자 </a:t>
            </a:r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10</a:t>
            </a:r>
            <a:r>
              <a:rPr lang="ko-KR" altLang="en-US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월 ‘</a:t>
            </a:r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O’ 11</a:t>
            </a:r>
            <a:r>
              <a:rPr lang="ko-KR" altLang="en-US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월 </a:t>
            </a:r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‘N’</a:t>
            </a:r>
            <a:r>
              <a:rPr lang="ko-KR" altLang="en-US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12</a:t>
            </a:r>
            <a:r>
              <a:rPr lang="ko-KR" altLang="en-US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월 </a:t>
            </a:r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</a:rPr>
              <a:t>‘D</a:t>
            </a:r>
            <a:r>
              <a:rPr lang="en-US" altLang="ko-KR" sz="1000" dirty="0">
                <a:latin typeface="맑은 고딕" panose="020B0503020000020004" pitchFamily="50" charset="-127"/>
              </a:rPr>
              <a:t>’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77773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4748A4-7D62-413C-BACA-7752CC9D4B5B}"/>
              </a:ext>
            </a:extLst>
          </p:cNvPr>
          <p:cNvSpPr txBox="1"/>
          <p:nvPr/>
        </p:nvSpPr>
        <p:spPr>
          <a:xfrm>
            <a:off x="289367" y="231494"/>
            <a:ext cx="387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TP-203C(100, 200M) @PP Box </a:t>
            </a:r>
            <a:r>
              <a:rPr lang="ko-KR" altLang="en-US" dirty="0"/>
              <a:t>라벨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73CB49-3F0C-4EC1-813C-8BDDE8F570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1" t="7037" r="12964" b="18148"/>
          <a:stretch/>
        </p:blipFill>
        <p:spPr>
          <a:xfrm rot="16200000">
            <a:off x="1102753" y="71066"/>
            <a:ext cx="3413228" cy="504000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01C2373-FBC6-429A-AE5D-146A01855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294557"/>
              </p:ext>
            </p:extLst>
          </p:nvPr>
        </p:nvGraphicFramePr>
        <p:xfrm>
          <a:off x="5451288" y="214076"/>
          <a:ext cx="6636208" cy="4807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628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1901056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901056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059468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564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5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1~4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2Y0P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ACF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고유번호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(2Y0P: 200m / 2X27: 100m)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5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5~7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03L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0(2020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)/3(3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)/L(20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691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8~11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의미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 채우기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849458"/>
                  </a:ext>
                </a:extLst>
              </a:tr>
              <a:tr h="691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9O21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9(2019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)/O(10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)/21(21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(1~9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1~9/O: 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 N: 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/D: 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5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16~17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완제품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691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0016D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제품길이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160,000cm=1600m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(200m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제품이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8reel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 있으므로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200m ×8=1600m)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5A60B60-099B-4A90-808E-C4C03670294E}"/>
              </a:ext>
            </a:extLst>
          </p:cNvPr>
          <p:cNvSpPr txBox="1"/>
          <p:nvPr/>
        </p:nvSpPr>
        <p:spPr>
          <a:xfrm>
            <a:off x="416560" y="4345579"/>
            <a:ext cx="2795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유효기간</a:t>
            </a:r>
            <a:endParaRPr lang="en-US" altLang="ko-KR" sz="1000" b="1" dirty="0"/>
          </a:p>
          <a:p>
            <a:r>
              <a:rPr lang="ko-KR" altLang="en-US" sz="1000" dirty="0"/>
              <a:t>년</a:t>
            </a:r>
            <a:r>
              <a:rPr lang="en-US" altLang="ko-KR" sz="1000" dirty="0"/>
              <a:t>: 0(2020</a:t>
            </a:r>
            <a:r>
              <a:rPr lang="ko-KR" altLang="en-US" sz="1000" dirty="0"/>
              <a:t>년</a:t>
            </a:r>
            <a:r>
              <a:rPr lang="en-US" altLang="ko-KR" sz="1000" dirty="0"/>
              <a:t>), 1(2021</a:t>
            </a:r>
            <a:r>
              <a:rPr lang="ko-KR" altLang="en-US" sz="1000" dirty="0"/>
              <a:t>년</a:t>
            </a:r>
            <a:r>
              <a:rPr lang="en-US" altLang="ko-KR" sz="1000" dirty="0"/>
              <a:t>), …</a:t>
            </a:r>
          </a:p>
          <a:p>
            <a:r>
              <a:rPr lang="ko-KR" altLang="en-US" sz="1000" dirty="0"/>
              <a:t>월</a:t>
            </a:r>
            <a:r>
              <a:rPr lang="en-US" altLang="ko-KR" sz="1000" dirty="0"/>
              <a:t>: 1~9(1~9</a:t>
            </a:r>
            <a:r>
              <a:rPr lang="ko-KR" altLang="en-US" sz="1000" dirty="0"/>
              <a:t>월</a:t>
            </a:r>
            <a:r>
              <a:rPr lang="en-US" altLang="ko-KR" sz="1000" dirty="0"/>
              <a:t>), A(10</a:t>
            </a:r>
            <a:r>
              <a:rPr lang="ko-KR" altLang="en-US" sz="1000" dirty="0"/>
              <a:t>월</a:t>
            </a:r>
            <a:r>
              <a:rPr lang="en-US" altLang="ko-KR" sz="1000" dirty="0"/>
              <a:t>), B(11</a:t>
            </a:r>
            <a:r>
              <a:rPr lang="ko-KR" altLang="en-US" sz="1000" dirty="0"/>
              <a:t>월</a:t>
            </a:r>
            <a:r>
              <a:rPr lang="en-US" altLang="ko-KR" sz="1000" dirty="0"/>
              <a:t>), C(12</a:t>
            </a:r>
            <a:r>
              <a:rPr lang="ko-KR" altLang="en-US" sz="1000" dirty="0"/>
              <a:t>월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일</a:t>
            </a:r>
            <a:r>
              <a:rPr lang="en-US" altLang="ko-KR" sz="1000" dirty="0"/>
              <a:t>: </a:t>
            </a:r>
            <a:r>
              <a:rPr lang="ko-KR" altLang="en-US" sz="1000" dirty="0"/>
              <a:t>하기 표 참조</a:t>
            </a:r>
            <a:r>
              <a:rPr lang="en-US" altLang="ko-KR" sz="1000" dirty="0"/>
              <a:t>(I</a:t>
            </a:r>
            <a:r>
              <a:rPr lang="ko-KR" altLang="en-US" sz="1000" dirty="0"/>
              <a:t>와 </a:t>
            </a:r>
            <a:r>
              <a:rPr lang="en-US" altLang="ko-KR" sz="1000" dirty="0"/>
              <a:t>O</a:t>
            </a:r>
            <a:r>
              <a:rPr lang="ko-KR" altLang="en-US" sz="1000" dirty="0"/>
              <a:t>는 제외</a:t>
            </a:r>
            <a:r>
              <a:rPr lang="en-US" altLang="ko-KR" sz="1000" dirty="0"/>
              <a:t>) </a:t>
            </a:r>
            <a:endParaRPr lang="ko-KR" altLang="en-US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841230-A980-465F-BAA9-BFF6D7E45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" y="5040601"/>
            <a:ext cx="3916874" cy="161599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5128191-1BE8-4CA5-AC3C-1E8174A86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116" y="5259211"/>
            <a:ext cx="2753109" cy="1581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674D30-0BFC-485C-B846-1D61ED28CB46}"/>
              </a:ext>
            </a:extLst>
          </p:cNvPr>
          <p:cNvSpPr txBox="1"/>
          <p:nvPr/>
        </p:nvSpPr>
        <p:spPr>
          <a:xfrm>
            <a:off x="5430116" y="5033655"/>
            <a:ext cx="279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000000"/>
                </a:solidFill>
              </a:rPr>
              <a:t>*</a:t>
            </a:r>
            <a:r>
              <a:rPr lang="ko-KR" altLang="en-US" sz="1000" b="1" dirty="0">
                <a:solidFill>
                  <a:srgbClr val="000000"/>
                </a:solidFill>
              </a:rPr>
              <a:t>제품길이 마지막 영문 의미 체계</a:t>
            </a: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CA93EB-F0AE-4A0E-9F86-F5A03F1D6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D051A28-D444-4714-8516-D2D9C43E7B63}"/>
              </a:ext>
            </a:extLst>
          </p:cNvPr>
          <p:cNvCxnSpPr/>
          <p:nvPr/>
        </p:nvCxnSpPr>
        <p:spPr>
          <a:xfrm>
            <a:off x="327780" y="790113"/>
            <a:ext cx="4968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F4274C3-F55A-4CB4-A121-A4ED0A3E6762}"/>
              </a:ext>
            </a:extLst>
          </p:cNvPr>
          <p:cNvCxnSpPr>
            <a:cxnSpLocks/>
          </p:cNvCxnSpPr>
          <p:nvPr/>
        </p:nvCxnSpPr>
        <p:spPr>
          <a:xfrm flipV="1">
            <a:off x="237887" y="862318"/>
            <a:ext cx="0" cy="3420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2FC8113-6A66-44EB-B487-CCC5AD18F8E5}"/>
              </a:ext>
            </a:extLst>
          </p:cNvPr>
          <p:cNvSpPr txBox="1"/>
          <p:nvPr/>
        </p:nvSpPr>
        <p:spPr>
          <a:xfrm>
            <a:off x="2583870" y="54127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C3FE2C-91EF-4C90-B6EC-9253883681B9}"/>
              </a:ext>
            </a:extLst>
          </p:cNvPr>
          <p:cNvSpPr txBox="1"/>
          <p:nvPr/>
        </p:nvSpPr>
        <p:spPr>
          <a:xfrm>
            <a:off x="-439197" y="2137452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70mm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064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FDBA35-4E19-4C12-B832-3F0CE20F5D6A}"/>
              </a:ext>
            </a:extLst>
          </p:cNvPr>
          <p:cNvSpPr txBox="1"/>
          <p:nvPr/>
        </p:nvSpPr>
        <p:spPr>
          <a:xfrm>
            <a:off x="23033" y="231494"/>
            <a:ext cx="4793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TP-203C(100, 200M) @PP Box </a:t>
            </a:r>
            <a:r>
              <a:rPr lang="ko-KR" altLang="en-US" dirty="0"/>
              <a:t>라벨 </a:t>
            </a:r>
            <a:r>
              <a:rPr lang="en-US" altLang="ko-KR" dirty="0"/>
              <a:t>(</a:t>
            </a:r>
            <a:r>
              <a:rPr lang="ko-KR" altLang="en-US" dirty="0"/>
              <a:t>바코드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A986C6-B636-4578-8856-607DF394F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" t="6444" r="6444" b="13259"/>
          <a:stretch/>
        </p:blipFill>
        <p:spPr>
          <a:xfrm rot="16200000">
            <a:off x="478076" y="319249"/>
            <a:ext cx="3758109" cy="4587601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DE37B8C-5A5E-4C07-BF38-AD0A5329B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026871"/>
              </p:ext>
            </p:extLst>
          </p:nvPr>
        </p:nvGraphicFramePr>
        <p:xfrm>
          <a:off x="4716736" y="231494"/>
          <a:ext cx="7379467" cy="4404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430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1630932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002318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401787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1~4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2Y0P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ACF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고유번호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(2Y0P: 200m / 2X27: 100m)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5~7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03L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0(2020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)/3(3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)/L(20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8~11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9O21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9(2019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)/O(10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)/21(21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(1~9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1~9/O: 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 N: 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/D: 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완제품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14~17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P350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Product No. (P343~P350 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 상이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SDI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(P350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P1011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경우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PA01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(A:10, B:11, C:12, …)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제품길이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20000cm = 200m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9F8B205-EFC3-4182-AEDB-888C6AE2E2F1}"/>
              </a:ext>
            </a:extLst>
          </p:cNvPr>
          <p:cNvSpPr txBox="1"/>
          <p:nvPr/>
        </p:nvSpPr>
        <p:spPr>
          <a:xfrm>
            <a:off x="4698274" y="5069694"/>
            <a:ext cx="5386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000000"/>
                </a:solidFill>
              </a:rPr>
              <a:t>*</a:t>
            </a:r>
            <a:r>
              <a:rPr lang="ko-KR" altLang="en-US" sz="1000" b="1" dirty="0">
                <a:solidFill>
                  <a:srgbClr val="000000"/>
                </a:solidFill>
              </a:rPr>
              <a:t>개별 </a:t>
            </a:r>
            <a:r>
              <a:rPr lang="en-US" altLang="ko-KR" sz="1000" b="1" dirty="0">
                <a:solidFill>
                  <a:srgbClr val="000000"/>
                </a:solidFill>
              </a:rPr>
              <a:t>Reel </a:t>
            </a:r>
            <a:r>
              <a:rPr lang="ko-KR" altLang="en-US" sz="1000" b="1" dirty="0">
                <a:solidFill>
                  <a:srgbClr val="000000"/>
                </a:solidFill>
              </a:rPr>
              <a:t>바코드와 동일하게 </a:t>
            </a:r>
            <a:r>
              <a:rPr lang="en-US" altLang="ko-KR" sz="1000" b="1" dirty="0">
                <a:solidFill>
                  <a:srgbClr val="000000"/>
                </a:solidFill>
              </a:rPr>
              <a:t>PP Box</a:t>
            </a:r>
            <a:r>
              <a:rPr lang="ko-KR" altLang="en-US" sz="1000" b="1" dirty="0">
                <a:solidFill>
                  <a:srgbClr val="000000"/>
                </a:solidFill>
              </a:rPr>
              <a:t>에 들어간 모든 </a:t>
            </a:r>
            <a:r>
              <a:rPr lang="en-US" altLang="ko-KR" sz="1000" b="1" dirty="0">
                <a:solidFill>
                  <a:srgbClr val="000000"/>
                </a:solidFill>
              </a:rPr>
              <a:t>Reel </a:t>
            </a:r>
            <a:r>
              <a:rPr lang="ko-KR" altLang="en-US" sz="1000" b="1" dirty="0">
                <a:solidFill>
                  <a:srgbClr val="000000"/>
                </a:solidFill>
              </a:rPr>
              <a:t>정보가 각각 </a:t>
            </a:r>
            <a:r>
              <a:rPr lang="ko-KR" altLang="en-US" sz="1000" b="1" dirty="0" err="1">
                <a:solidFill>
                  <a:srgbClr val="000000"/>
                </a:solidFill>
              </a:rPr>
              <a:t>들어감</a:t>
            </a: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C339F-2B5E-41E9-9465-B10B6ADD48C9}"/>
              </a:ext>
            </a:extLst>
          </p:cNvPr>
          <p:cNvSpPr txBox="1"/>
          <p:nvPr/>
        </p:nvSpPr>
        <p:spPr>
          <a:xfrm>
            <a:off x="329473" y="4484919"/>
            <a:ext cx="2795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유효기간</a:t>
            </a:r>
            <a:endParaRPr lang="en-US" altLang="ko-KR" sz="1000" b="1" dirty="0"/>
          </a:p>
          <a:p>
            <a:r>
              <a:rPr lang="ko-KR" altLang="en-US" sz="1000" dirty="0"/>
              <a:t>년</a:t>
            </a:r>
            <a:r>
              <a:rPr lang="en-US" altLang="ko-KR" sz="1000" dirty="0"/>
              <a:t>: 0(2020</a:t>
            </a:r>
            <a:r>
              <a:rPr lang="ko-KR" altLang="en-US" sz="1000" dirty="0"/>
              <a:t>년</a:t>
            </a:r>
            <a:r>
              <a:rPr lang="en-US" altLang="ko-KR" sz="1000" dirty="0"/>
              <a:t>), 1(2021</a:t>
            </a:r>
            <a:r>
              <a:rPr lang="ko-KR" altLang="en-US" sz="1000" dirty="0"/>
              <a:t>년</a:t>
            </a:r>
            <a:r>
              <a:rPr lang="en-US" altLang="ko-KR" sz="1000" dirty="0"/>
              <a:t>), …</a:t>
            </a:r>
          </a:p>
          <a:p>
            <a:r>
              <a:rPr lang="ko-KR" altLang="en-US" sz="1000" dirty="0"/>
              <a:t>월</a:t>
            </a:r>
            <a:r>
              <a:rPr lang="en-US" altLang="ko-KR" sz="1000" dirty="0"/>
              <a:t>: 1~9(1~9</a:t>
            </a:r>
            <a:r>
              <a:rPr lang="ko-KR" altLang="en-US" sz="1000" dirty="0"/>
              <a:t>월</a:t>
            </a:r>
            <a:r>
              <a:rPr lang="en-US" altLang="ko-KR" sz="1000" dirty="0"/>
              <a:t>), A(10</a:t>
            </a:r>
            <a:r>
              <a:rPr lang="ko-KR" altLang="en-US" sz="1000" dirty="0"/>
              <a:t>월</a:t>
            </a:r>
            <a:r>
              <a:rPr lang="en-US" altLang="ko-KR" sz="1000" dirty="0"/>
              <a:t>), B(11</a:t>
            </a:r>
            <a:r>
              <a:rPr lang="ko-KR" altLang="en-US" sz="1000" dirty="0"/>
              <a:t>월</a:t>
            </a:r>
            <a:r>
              <a:rPr lang="en-US" altLang="ko-KR" sz="1000" dirty="0"/>
              <a:t>), C(12</a:t>
            </a:r>
            <a:r>
              <a:rPr lang="ko-KR" altLang="en-US" sz="1000" dirty="0"/>
              <a:t>월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일</a:t>
            </a:r>
            <a:r>
              <a:rPr lang="en-US" altLang="ko-KR" sz="1000" dirty="0"/>
              <a:t>: </a:t>
            </a:r>
            <a:r>
              <a:rPr lang="ko-KR" altLang="en-US" sz="1000" dirty="0"/>
              <a:t>하기 표 참조</a:t>
            </a:r>
            <a:r>
              <a:rPr lang="en-US" altLang="ko-KR" sz="1000" dirty="0"/>
              <a:t>(I</a:t>
            </a:r>
            <a:r>
              <a:rPr lang="ko-KR" altLang="en-US" sz="1000" dirty="0"/>
              <a:t>와 </a:t>
            </a:r>
            <a:r>
              <a:rPr lang="en-US" altLang="ko-KR" sz="1000" dirty="0"/>
              <a:t>O</a:t>
            </a:r>
            <a:r>
              <a:rPr lang="ko-KR" altLang="en-US" sz="1000" dirty="0"/>
              <a:t>는 제외</a:t>
            </a:r>
            <a:r>
              <a:rPr lang="en-US" altLang="ko-KR" sz="1000" dirty="0"/>
              <a:t>) </a:t>
            </a:r>
            <a:endParaRPr lang="ko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DF9B51-099C-4FD5-9402-DF63FE409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73" y="5179941"/>
            <a:ext cx="3916874" cy="1615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08976C-14CF-43EF-AF5B-A8F7A94C687D}"/>
              </a:ext>
            </a:extLst>
          </p:cNvPr>
          <p:cNvSpPr txBox="1"/>
          <p:nvPr/>
        </p:nvSpPr>
        <p:spPr>
          <a:xfrm>
            <a:off x="4698274" y="5372423"/>
            <a:ext cx="73979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*</a:t>
            </a:r>
            <a:r>
              <a:rPr lang="ko-KR" altLang="en-US" sz="1000" b="1" dirty="0">
                <a:solidFill>
                  <a:srgbClr val="FF0000"/>
                </a:solidFill>
              </a:rPr>
              <a:t>주의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ko-KR" altLang="en-US" sz="1000" dirty="0">
                <a:solidFill>
                  <a:srgbClr val="FF0000"/>
                </a:solidFill>
              </a:rPr>
              <a:t>유효기간 및 제조일 표기 체계 상이함</a:t>
            </a:r>
            <a:endParaRPr lang="en-US" altLang="ko-KR" sz="1000" dirty="0">
              <a:solidFill>
                <a:srgbClr val="FF0000"/>
              </a:solidFill>
            </a:endParaRPr>
          </a:p>
          <a:p>
            <a:r>
              <a:rPr lang="en-US" altLang="ko-KR" sz="1000" dirty="0">
                <a:solidFill>
                  <a:srgbClr val="FF0000"/>
                </a:solidFill>
              </a:rPr>
              <a:t>PP BOX </a:t>
            </a:r>
            <a:r>
              <a:rPr lang="ko-KR" altLang="en-US" sz="1000" dirty="0">
                <a:solidFill>
                  <a:srgbClr val="FF0000"/>
                </a:solidFill>
              </a:rPr>
              <a:t>라벨과 바코드 라벨이 한장으로 이뤄짐</a:t>
            </a:r>
            <a:r>
              <a:rPr lang="en-US" altLang="ko-KR" sz="1000" dirty="0">
                <a:solidFill>
                  <a:srgbClr val="FF0000"/>
                </a:solidFill>
              </a:rPr>
              <a:t>. </a:t>
            </a:r>
            <a:r>
              <a:rPr lang="ko-KR" altLang="en-US" sz="1000" dirty="0">
                <a:solidFill>
                  <a:srgbClr val="FF0000"/>
                </a:solidFill>
              </a:rPr>
              <a:t>따라서 총 길이는 </a:t>
            </a:r>
            <a:r>
              <a:rPr lang="en-US" altLang="ko-KR" sz="1000" dirty="0">
                <a:solidFill>
                  <a:srgbClr val="FF0000"/>
                </a:solidFill>
              </a:rPr>
              <a:t>90mm × 160mm  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079921-A97F-48CE-9CFB-A78A5FDF8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46CA4BE-83FA-46E2-AA35-89BC9EA80308}"/>
              </a:ext>
            </a:extLst>
          </p:cNvPr>
          <p:cNvCxnSpPr/>
          <p:nvPr/>
        </p:nvCxnSpPr>
        <p:spPr>
          <a:xfrm>
            <a:off x="88082" y="674707"/>
            <a:ext cx="4536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A786C7D-D84D-442F-8E59-46D7834F83BC}"/>
              </a:ext>
            </a:extLst>
          </p:cNvPr>
          <p:cNvCxnSpPr>
            <a:cxnSpLocks/>
          </p:cNvCxnSpPr>
          <p:nvPr/>
        </p:nvCxnSpPr>
        <p:spPr>
          <a:xfrm flipV="1">
            <a:off x="-1811" y="746912"/>
            <a:ext cx="0" cy="3744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444F75E-ADBC-4735-AC86-9F03EDB100F8}"/>
              </a:ext>
            </a:extLst>
          </p:cNvPr>
          <p:cNvSpPr txBox="1"/>
          <p:nvPr/>
        </p:nvSpPr>
        <p:spPr>
          <a:xfrm>
            <a:off x="2335294" y="43474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618712-F1EC-4F44-84EC-EB6D60908529}"/>
              </a:ext>
            </a:extLst>
          </p:cNvPr>
          <p:cNvSpPr txBox="1"/>
          <p:nvPr/>
        </p:nvSpPr>
        <p:spPr>
          <a:xfrm>
            <a:off x="-678895" y="2022046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192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1401850-E76B-460A-815F-75DD231F2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1" t="7333" r="8222" b="7037"/>
          <a:stretch/>
        </p:blipFill>
        <p:spPr>
          <a:xfrm rot="16200000">
            <a:off x="840014" y="309692"/>
            <a:ext cx="2944775" cy="43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100A32-D5D6-46A3-BA87-7F729E4F2D4D}"/>
              </a:ext>
            </a:extLst>
          </p:cNvPr>
          <p:cNvSpPr txBox="1"/>
          <p:nvPr/>
        </p:nvSpPr>
        <p:spPr>
          <a:xfrm>
            <a:off x="289367" y="231494"/>
            <a:ext cx="4857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TP-203C(100, 200M) @ICE Box </a:t>
            </a:r>
            <a:r>
              <a:rPr lang="ko-KR" altLang="en-US" dirty="0"/>
              <a:t>라벨 </a:t>
            </a:r>
            <a:r>
              <a:rPr lang="en-US" altLang="ko-KR" dirty="0"/>
              <a:t>(</a:t>
            </a:r>
            <a:r>
              <a:rPr lang="ko-KR" altLang="en-US" dirty="0"/>
              <a:t>바코드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9AAE3FA-6F6A-43B1-AD48-2A742B53E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049868"/>
              </p:ext>
            </p:extLst>
          </p:nvPr>
        </p:nvGraphicFramePr>
        <p:xfrm>
          <a:off x="5451288" y="214076"/>
          <a:ext cx="6636208" cy="459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628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1901056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1901056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059468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564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5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1~4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2Y0P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ACF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자재코드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고유번호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(2Y0P: 200m / 2X27: 100m)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5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5~7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037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유효기간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0(2020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)/3(3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)/7(7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691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8~11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의미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 채우기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849458"/>
                  </a:ext>
                </a:extLst>
              </a:tr>
              <a:tr h="691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9O08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9(2019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)/O(10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)/08(08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(1~9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1~9/O: 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 N: 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/D: 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5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16~17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완제품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slitting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691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18~22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00060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제품수량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60 reel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Ice Box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있음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(Ice Box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최대 적재량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60 reel)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6A1D415-F5C9-46F6-9D72-6069262D5B37}"/>
              </a:ext>
            </a:extLst>
          </p:cNvPr>
          <p:cNvSpPr txBox="1"/>
          <p:nvPr/>
        </p:nvSpPr>
        <p:spPr>
          <a:xfrm>
            <a:off x="329473" y="4336870"/>
            <a:ext cx="2795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유효기간</a:t>
            </a:r>
            <a:endParaRPr lang="en-US" altLang="ko-KR" sz="1000" b="1" dirty="0"/>
          </a:p>
          <a:p>
            <a:r>
              <a:rPr lang="ko-KR" altLang="en-US" sz="1000" dirty="0"/>
              <a:t>년</a:t>
            </a:r>
            <a:r>
              <a:rPr lang="en-US" altLang="ko-KR" sz="1000" dirty="0"/>
              <a:t>: 0(2020</a:t>
            </a:r>
            <a:r>
              <a:rPr lang="ko-KR" altLang="en-US" sz="1000" dirty="0"/>
              <a:t>년</a:t>
            </a:r>
            <a:r>
              <a:rPr lang="en-US" altLang="ko-KR" sz="1000" dirty="0"/>
              <a:t>), 1(2021</a:t>
            </a:r>
            <a:r>
              <a:rPr lang="ko-KR" altLang="en-US" sz="1000" dirty="0"/>
              <a:t>년</a:t>
            </a:r>
            <a:r>
              <a:rPr lang="en-US" altLang="ko-KR" sz="1000" dirty="0"/>
              <a:t>), …</a:t>
            </a:r>
          </a:p>
          <a:p>
            <a:r>
              <a:rPr lang="ko-KR" altLang="en-US" sz="1000" dirty="0"/>
              <a:t>월</a:t>
            </a:r>
            <a:r>
              <a:rPr lang="en-US" altLang="ko-KR" sz="1000" dirty="0"/>
              <a:t>: 1~9(1~9</a:t>
            </a:r>
            <a:r>
              <a:rPr lang="ko-KR" altLang="en-US" sz="1000" dirty="0"/>
              <a:t>월</a:t>
            </a:r>
            <a:r>
              <a:rPr lang="en-US" altLang="ko-KR" sz="1000" dirty="0"/>
              <a:t>), A(10</a:t>
            </a:r>
            <a:r>
              <a:rPr lang="ko-KR" altLang="en-US" sz="1000" dirty="0"/>
              <a:t>월</a:t>
            </a:r>
            <a:r>
              <a:rPr lang="en-US" altLang="ko-KR" sz="1000" dirty="0"/>
              <a:t>), B(11</a:t>
            </a:r>
            <a:r>
              <a:rPr lang="ko-KR" altLang="en-US" sz="1000" dirty="0"/>
              <a:t>월</a:t>
            </a:r>
            <a:r>
              <a:rPr lang="en-US" altLang="ko-KR" sz="1000" dirty="0"/>
              <a:t>), C(12</a:t>
            </a:r>
            <a:r>
              <a:rPr lang="ko-KR" altLang="en-US" sz="1000" dirty="0"/>
              <a:t>월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일</a:t>
            </a:r>
            <a:r>
              <a:rPr lang="en-US" altLang="ko-KR" sz="1000" dirty="0"/>
              <a:t>: </a:t>
            </a:r>
            <a:r>
              <a:rPr lang="ko-KR" altLang="en-US" sz="1000" dirty="0"/>
              <a:t>하기 표 참조</a:t>
            </a:r>
            <a:r>
              <a:rPr lang="en-US" altLang="ko-KR" sz="1000" dirty="0"/>
              <a:t>(I</a:t>
            </a:r>
            <a:r>
              <a:rPr lang="ko-KR" altLang="en-US" sz="1000" dirty="0"/>
              <a:t>와 </a:t>
            </a:r>
            <a:r>
              <a:rPr lang="en-US" altLang="ko-KR" sz="1000" dirty="0"/>
              <a:t>O</a:t>
            </a:r>
            <a:r>
              <a:rPr lang="ko-KR" altLang="en-US" sz="1000" dirty="0"/>
              <a:t>는 제외</a:t>
            </a:r>
            <a:r>
              <a:rPr lang="en-US" altLang="ko-KR" sz="1000" dirty="0"/>
              <a:t>) </a:t>
            </a:r>
            <a:endParaRPr lang="ko-KR" altLang="en-US" sz="1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80A392-0AA7-4A00-87AB-871F719D3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73" y="5031892"/>
            <a:ext cx="3916874" cy="1615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19A144-A094-4C21-9717-4A4C717D4DC8}"/>
              </a:ext>
            </a:extLst>
          </p:cNvPr>
          <p:cNvSpPr txBox="1"/>
          <p:nvPr/>
        </p:nvSpPr>
        <p:spPr>
          <a:xfrm>
            <a:off x="5451288" y="5031892"/>
            <a:ext cx="2795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*</a:t>
            </a:r>
            <a:r>
              <a:rPr lang="ko-KR" altLang="en-US" sz="1000" b="1" dirty="0">
                <a:solidFill>
                  <a:srgbClr val="FF0000"/>
                </a:solidFill>
              </a:rPr>
              <a:t>주의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ko-KR" altLang="en-US" sz="1000" dirty="0">
                <a:solidFill>
                  <a:srgbClr val="FF0000"/>
                </a:solidFill>
              </a:rPr>
              <a:t>유효기간 및 제조일 표기 체계 상이함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78B9E0E-76AA-4804-9C8A-6ABB0F4D7C3C}"/>
              </a:ext>
            </a:extLst>
          </p:cNvPr>
          <p:cNvCxnSpPr/>
          <p:nvPr/>
        </p:nvCxnSpPr>
        <p:spPr>
          <a:xfrm>
            <a:off x="141348" y="887771"/>
            <a:ext cx="4284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B56EB8D-3CDE-4719-874C-4DFD9104F387}"/>
              </a:ext>
            </a:extLst>
          </p:cNvPr>
          <p:cNvCxnSpPr>
            <a:cxnSpLocks/>
          </p:cNvCxnSpPr>
          <p:nvPr/>
        </p:nvCxnSpPr>
        <p:spPr>
          <a:xfrm flipV="1">
            <a:off x="51455" y="959976"/>
            <a:ext cx="0" cy="2988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5103DD-A26C-440A-AD1C-488AF6190A8A}"/>
              </a:ext>
            </a:extLst>
          </p:cNvPr>
          <p:cNvSpPr txBox="1"/>
          <p:nvPr/>
        </p:nvSpPr>
        <p:spPr>
          <a:xfrm>
            <a:off x="2104472" y="647807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130mm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18AA70-2B7E-4F9A-B0E8-488A5FF98FB8}"/>
              </a:ext>
            </a:extLst>
          </p:cNvPr>
          <p:cNvSpPr txBox="1"/>
          <p:nvPr/>
        </p:nvSpPr>
        <p:spPr>
          <a:xfrm>
            <a:off x="-625629" y="2235110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330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D4F09-8272-4563-8957-6A4F38835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167D-0DBA-4455-B6F1-5D95C097929D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DF1A4B2-2A28-4841-A260-69C4066ED192}"/>
              </a:ext>
            </a:extLst>
          </p:cNvPr>
          <p:cNvSpPr txBox="1">
            <a:spLocks/>
          </p:cNvSpPr>
          <p:nvPr/>
        </p:nvSpPr>
        <p:spPr>
          <a:xfrm>
            <a:off x="838200" y="23892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고객사 </a:t>
            </a:r>
            <a:r>
              <a:rPr lang="en-US" altLang="ko-KR" dirty="0"/>
              <a:t>: CSOT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187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CE0051-1BA2-4645-B41B-6074A841BE6D}"/>
              </a:ext>
            </a:extLst>
          </p:cNvPr>
          <p:cNvSpPr txBox="1"/>
          <p:nvPr/>
        </p:nvSpPr>
        <p:spPr>
          <a:xfrm>
            <a:off x="141588" y="231494"/>
            <a:ext cx="4515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TP-408A(200M) @REEL </a:t>
            </a:r>
            <a:r>
              <a:rPr lang="ko-KR" altLang="en-US" dirty="0"/>
              <a:t>라벨</a:t>
            </a:r>
            <a:r>
              <a:rPr lang="en-US" altLang="ko-KR" dirty="0"/>
              <a:t>(</a:t>
            </a:r>
            <a:r>
              <a:rPr lang="ko-KR" altLang="en-US" dirty="0" err="1"/>
              <a:t>변경안</a:t>
            </a:r>
            <a:r>
              <a:rPr lang="ko-KR" altLang="en-US" dirty="0"/>
              <a:t> 기준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000000-0008-0000-0000-000005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59" y="1157381"/>
            <a:ext cx="4230221" cy="129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98E4A46-B1F4-450C-B1AF-FDABA4973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638760"/>
              </p:ext>
            </p:extLst>
          </p:nvPr>
        </p:nvGraphicFramePr>
        <p:xfrm>
          <a:off x="4586108" y="231494"/>
          <a:ext cx="7544932" cy="3889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87">
                  <a:extLst>
                    <a:ext uri="{9D8B030D-6E8A-4147-A177-3AD203B41FA5}">
                      <a16:colId xmlns:a16="http://schemas.microsoft.com/office/drawing/2014/main" val="3068140720"/>
                    </a:ext>
                  </a:extLst>
                </a:gridCol>
                <a:gridCol w="2113975">
                  <a:extLst>
                    <a:ext uri="{9D8B030D-6E8A-4147-A177-3AD203B41FA5}">
                      <a16:colId xmlns:a16="http://schemas.microsoft.com/office/drawing/2014/main" val="4001138779"/>
                    </a:ext>
                  </a:extLst>
                </a:gridCol>
                <a:gridCol w="2340176">
                  <a:extLst>
                    <a:ext uri="{9D8B030D-6E8A-4147-A177-3AD203B41FA5}">
                      <a16:colId xmlns:a16="http://schemas.microsoft.com/office/drawing/2014/main" val="1047068197"/>
                    </a:ext>
                  </a:extLst>
                </a:gridCol>
                <a:gridCol w="2229394">
                  <a:extLst>
                    <a:ext uri="{9D8B030D-6E8A-4147-A177-3AD203B41FA5}">
                      <a16:colId xmlns:a16="http://schemas.microsoft.com/office/drawing/2014/main" val="1894662034"/>
                    </a:ext>
                  </a:extLst>
                </a:gridCol>
              </a:tblGrid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8508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1~14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12345678912345 (</a:t>
                      </a:r>
                      <a:r>
                        <a:rPr lang="ko-KR" altLang="en-US" sz="1400" dirty="0" err="1">
                          <a:solidFill>
                            <a:srgbClr val="0000FF"/>
                          </a:solidFill>
                        </a:rPr>
                        <a:t>가안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ACF Part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No.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고유번호 </a:t>
                      </a:r>
                      <a:endParaRPr lang="en-US" altLang="ko-KR" sz="1400" dirty="0">
                        <a:solidFill>
                          <a:srgbClr val="0000FF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(32401002000001)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59744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15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K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ACF </a:t>
                      </a:r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K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548015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16~18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A71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제조일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A(2011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)/7(7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)/1(1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하기 표 체계 참조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2852"/>
                  </a:ext>
                </a:extLst>
              </a:tr>
              <a:tr h="588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19~22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1234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Reel Serial No.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제품 순번 표기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(0001, 0002, 0003…)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86615"/>
                  </a:ext>
                </a:extLst>
              </a:tr>
              <a:tr h="41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23~26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수량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길이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200m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제품 의미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47457"/>
                  </a:ext>
                </a:extLst>
              </a:tr>
              <a:tr h="5359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27~28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00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FF"/>
                          </a:solidFill>
                        </a:rPr>
                        <a:t>고객사 지정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00FF"/>
                          </a:solidFill>
                        </a:rPr>
                        <a:t>00</a:t>
                      </a:r>
                      <a:endParaRPr lang="ko-KR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1077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D8CC614-9451-41AB-A49B-B9D6167F21AA}"/>
              </a:ext>
            </a:extLst>
          </p:cNvPr>
          <p:cNvSpPr txBox="1"/>
          <p:nvPr/>
        </p:nvSpPr>
        <p:spPr>
          <a:xfrm>
            <a:off x="350980" y="788049"/>
            <a:ext cx="527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변경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 err="1">
                <a:solidFill>
                  <a:srgbClr val="FF0000"/>
                </a:solidFill>
              </a:rPr>
              <a:t>윗</a:t>
            </a:r>
            <a:r>
              <a:rPr lang="ko-KR" altLang="en-US" sz="1200" dirty="0">
                <a:solidFill>
                  <a:srgbClr val="FF0000"/>
                </a:solidFill>
              </a:rPr>
              <a:t> 부분으로 한번에 표기하는 것으로 변경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82E2D3-BAF8-46F1-94D0-957FCCF48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330" y="4407860"/>
            <a:ext cx="4778290" cy="2393611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0B43577-08FB-4A43-B7D7-032258EE526C}"/>
              </a:ext>
            </a:extLst>
          </p:cNvPr>
          <p:cNvCxnSpPr/>
          <p:nvPr/>
        </p:nvCxnSpPr>
        <p:spPr>
          <a:xfrm flipV="1">
            <a:off x="949911" y="2317072"/>
            <a:ext cx="0" cy="363984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원격이(가) 표시된 사진&#10;&#10;자동 생성된 설명">
            <a:extLst>
              <a:ext uri="{FF2B5EF4-FFF2-40B4-BE49-F238E27FC236}">
                <a16:creationId xmlns:a16="http://schemas.microsoft.com/office/drawing/2014/main" id="{E05BB300-4DFA-4C97-B6B5-0D9A4D5241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1" t="50000" r="50000" b="3101"/>
          <a:stretch/>
        </p:blipFill>
        <p:spPr>
          <a:xfrm rot="5400000">
            <a:off x="-36238" y="2969932"/>
            <a:ext cx="4107383" cy="3751731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247FF7D-AAC9-4D46-8754-F5F756A73DCA}"/>
              </a:ext>
            </a:extLst>
          </p:cNvPr>
          <p:cNvCxnSpPr>
            <a:cxnSpLocks/>
          </p:cNvCxnSpPr>
          <p:nvPr/>
        </p:nvCxnSpPr>
        <p:spPr>
          <a:xfrm flipV="1">
            <a:off x="2926080" y="2441519"/>
            <a:ext cx="92328" cy="328501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EDE452A-AAA5-41C1-A17C-40E0F4B320F3}"/>
              </a:ext>
            </a:extLst>
          </p:cNvPr>
          <p:cNvSpPr/>
          <p:nvPr/>
        </p:nvSpPr>
        <p:spPr>
          <a:xfrm>
            <a:off x="710079" y="5726530"/>
            <a:ext cx="2761090" cy="8999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0166A64-8606-4007-B525-E808649603E3}"/>
              </a:ext>
            </a:extLst>
          </p:cNvPr>
          <p:cNvCxnSpPr/>
          <p:nvPr/>
        </p:nvCxnSpPr>
        <p:spPr>
          <a:xfrm>
            <a:off x="373568" y="2752744"/>
            <a:ext cx="367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8F778B9-7DA1-480B-AEE6-E5B6508D029B}"/>
              </a:ext>
            </a:extLst>
          </p:cNvPr>
          <p:cNvCxnSpPr>
            <a:cxnSpLocks/>
          </p:cNvCxnSpPr>
          <p:nvPr/>
        </p:nvCxnSpPr>
        <p:spPr>
          <a:xfrm flipV="1">
            <a:off x="283675" y="2824949"/>
            <a:ext cx="0" cy="3960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EA4143-1BEA-4AE4-9CB6-68BB23CA476D}"/>
              </a:ext>
            </a:extLst>
          </p:cNvPr>
          <p:cNvSpPr txBox="1"/>
          <p:nvPr/>
        </p:nvSpPr>
        <p:spPr>
          <a:xfrm>
            <a:off x="2059291" y="251097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52mm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DB3A85-3E76-45A7-9BB6-E9B678722924}"/>
              </a:ext>
            </a:extLst>
          </p:cNvPr>
          <p:cNvSpPr txBox="1"/>
          <p:nvPr/>
        </p:nvSpPr>
        <p:spPr>
          <a:xfrm>
            <a:off x="-393409" y="410008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D163EF-2434-4278-8F7E-29A5D005F1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331"/>
          <a:stretch/>
        </p:blipFill>
        <p:spPr>
          <a:xfrm>
            <a:off x="382278" y="2815440"/>
            <a:ext cx="3427424" cy="89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56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3133</Words>
  <Application>Microsoft Office PowerPoint</Application>
  <PresentationFormat>와이드스크린</PresentationFormat>
  <Paragraphs>1399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HY견고딕</vt:lpstr>
      <vt:lpstr>맑은 고딕</vt:lpstr>
      <vt:lpstr>Arial</vt:lpstr>
      <vt:lpstr>Office 테마</vt:lpstr>
      <vt:lpstr>PowerPoint 프레젠테이션</vt:lpstr>
      <vt:lpstr>PowerPoint 프레젠테이션</vt:lpstr>
      <vt:lpstr>고객사 : INNOLUX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 현민</dc:creator>
  <cp:lastModifiedBy>Park Ramie</cp:lastModifiedBy>
  <cp:revision>33</cp:revision>
  <dcterms:created xsi:type="dcterms:W3CDTF">2019-11-21T06:51:01Z</dcterms:created>
  <dcterms:modified xsi:type="dcterms:W3CDTF">2020-01-23T09:54:43Z</dcterms:modified>
</cp:coreProperties>
</file>